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68" r:id="rId3"/>
    <p:sldId id="270" r:id="rId4"/>
    <p:sldId id="271" r:id="rId5"/>
    <p:sldId id="291" r:id="rId6"/>
    <p:sldId id="272" r:id="rId7"/>
    <p:sldId id="273" r:id="rId8"/>
    <p:sldId id="292"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51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346EB-7CA9-4A96-B123-354D4C4382E8}" type="datetimeFigureOut">
              <a:rPr lang="es-CL" smtClean="0"/>
              <a:t>19-12-2024</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FEC61C-827B-43BF-A331-F80CB31D11AD}" type="slidenum">
              <a:rPr lang="es-CL" smtClean="0"/>
              <a:t>‹Nº›</a:t>
            </a:fld>
            <a:endParaRPr lang="es-CL"/>
          </a:p>
        </p:txBody>
      </p:sp>
    </p:spTree>
    <p:extLst>
      <p:ext uri="{BB962C8B-B14F-4D97-AF65-F5344CB8AC3E}">
        <p14:creationId xmlns:p14="http://schemas.microsoft.com/office/powerpoint/2010/main" val="96576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5"/>
          </p:nvPr>
        </p:nvSpPr>
        <p:spPr/>
        <p:txBody>
          <a:bodyPr/>
          <a:lstStyle/>
          <a:p>
            <a:fld id="{E2492558-6BB4-4D58-BF7B-868F65B1DFD5}" type="slidenum">
              <a:rPr lang="es-CL" smtClean="0"/>
              <a:t>1</a:t>
            </a:fld>
            <a:endParaRPr lang="es-CL"/>
          </a:p>
        </p:txBody>
      </p:sp>
    </p:spTree>
    <p:extLst>
      <p:ext uri="{BB962C8B-B14F-4D97-AF65-F5344CB8AC3E}">
        <p14:creationId xmlns:p14="http://schemas.microsoft.com/office/powerpoint/2010/main" val="1123201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066E5-7DED-B916-FBB7-A749644DD03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31868DFC-A04C-9CC5-3E04-6BEBF65B69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40113749-0BFC-80F3-FCE5-838D8ECFA879}"/>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3D15575B-C5F6-90AC-3916-D5C8D1FC916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72CE2C0-1C35-F884-BBC6-F809F74167D2}"/>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389916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187C5A-259D-9798-3F64-FD01AE36890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9798E6C-4523-D4A3-1252-E41469D7B8F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550B442-F9F4-DBE3-F4B7-612184445DCE}"/>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D25AE62F-D2D8-50AA-4398-B4D21991FD5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6F23C90-2D3E-A91B-2863-5CC452601103}"/>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3843540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C568410-BA2E-E24E-25A5-D79F0C51BC2A}"/>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6E58C4CD-C807-21EE-CEAB-2F20EDC6E1D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B3CBFF01-644B-653A-8D20-06C26544BB85}"/>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E47D8319-736F-9387-3AFE-AB66325DFFC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7EE80DA-FC80-4CA3-5F8B-FB5CF61B86B6}"/>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112135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D14FA-BBC0-7173-968B-F8367AB427A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1D29CF4-27AA-9D1B-78B8-D338BA11FF9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50E45AC-B576-2456-A457-6BE4F4F34B4F}"/>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F1FDE744-C767-604B-E19A-DD79448AAE1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0DCCB869-503F-BFD3-7A5A-516F6D2756EB}"/>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2917281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8AFD98-2D21-D78E-A086-FCF472078D8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40F5B32-4FB3-0718-8518-B1FD70B929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CF4D177-3C7C-26A6-D148-F51B0392326F}"/>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C5E8C813-0F36-52BF-F989-6D637DFF384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EC09A44-3830-77B4-7705-F186C8404F77}"/>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36871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83555-BA4D-0110-0FF7-89A347E88B1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F03C51E-4607-2793-15A4-15F06BD52FD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6674B911-EB98-5DF2-9575-0F1E95400BC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199054FC-10AF-1647-F527-FEBF14CA8273}"/>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6" name="Marcador de pie de página 5">
            <a:extLst>
              <a:ext uri="{FF2B5EF4-FFF2-40B4-BE49-F238E27FC236}">
                <a16:creationId xmlns:a16="http://schemas.microsoft.com/office/drawing/2014/main" id="{DC5125EA-20A7-3BD2-5059-03E398DC6CAA}"/>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BAB4C259-98A4-247F-94DA-4D09E3FD29C9}"/>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1811120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0D0355-7B16-11B2-6FC3-03D6DE1895D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955E24E5-7817-18DE-2D6E-A1965ED0A8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42A3EBB-F3E0-CB9F-31AD-8E0EF3B31524}"/>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1A19E237-3141-83FA-F6B1-E29EB8FD29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851484F-9E63-54E1-1F25-441FA821A32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AA881358-21E9-D139-902B-1AE39C8BD59C}"/>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8" name="Marcador de pie de página 7">
            <a:extLst>
              <a:ext uri="{FF2B5EF4-FFF2-40B4-BE49-F238E27FC236}">
                <a16:creationId xmlns:a16="http://schemas.microsoft.com/office/drawing/2014/main" id="{F29282A0-A064-5B2F-6D24-5BF02EC0178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8A702289-F69B-DCE9-5CAD-87C9BA6937C5}"/>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1802264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17D246-BB6C-A5D3-4590-E19BB2E0EFFB}"/>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065EA81-E239-21DF-4F13-765501B74705}"/>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4" name="Marcador de pie de página 3">
            <a:extLst>
              <a:ext uri="{FF2B5EF4-FFF2-40B4-BE49-F238E27FC236}">
                <a16:creationId xmlns:a16="http://schemas.microsoft.com/office/drawing/2014/main" id="{8C664E10-00B1-7FFD-5B31-D20743DC11C3}"/>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C86C518D-65BD-1D87-3639-64B4E4759C0D}"/>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633844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C9867C5-E2BE-C4B3-E85A-D0F95EA20B71}"/>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3" name="Marcador de pie de página 2">
            <a:extLst>
              <a:ext uri="{FF2B5EF4-FFF2-40B4-BE49-F238E27FC236}">
                <a16:creationId xmlns:a16="http://schemas.microsoft.com/office/drawing/2014/main" id="{B3249A1B-7BF8-027A-2C07-AE894D5FEC95}"/>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93C835F8-23AF-6A9A-CBB7-42C8FB867D25}"/>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1216467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234163-5290-8119-CA2D-D6CCD04F5CD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5374EFD-FAAE-CDB9-DB4B-946C296495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CB14836D-C5E1-447F-C281-318C0D0508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B15FF2C-2905-AA6F-747A-5F63BDA35BF4}"/>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6" name="Marcador de pie de página 5">
            <a:extLst>
              <a:ext uri="{FF2B5EF4-FFF2-40B4-BE49-F238E27FC236}">
                <a16:creationId xmlns:a16="http://schemas.microsoft.com/office/drawing/2014/main" id="{5BB0214D-E09A-E60D-0D2B-9FE7C986EB35}"/>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EF98413-F152-B34E-1AE0-980002F75C96}"/>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4064278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C2CAE-7C13-ADC8-CAFA-FB37F77473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CD16CA3-7F75-B0AE-D052-F484A10BA7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2B61123F-002E-2BF1-1233-FAAE0C1D00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43DA618-F1A5-F034-2494-D013C37111B3}"/>
              </a:ext>
            </a:extLst>
          </p:cNvPr>
          <p:cNvSpPr>
            <a:spLocks noGrp="1"/>
          </p:cNvSpPr>
          <p:nvPr>
            <p:ph type="dt" sz="half" idx="10"/>
          </p:nvPr>
        </p:nvSpPr>
        <p:spPr/>
        <p:txBody>
          <a:bodyPr/>
          <a:lstStyle/>
          <a:p>
            <a:fld id="{26DBF6D4-1B54-4118-9EBB-14C481C0DDB2}" type="datetimeFigureOut">
              <a:rPr lang="es-CL" smtClean="0"/>
              <a:t>19-12-2024</a:t>
            </a:fld>
            <a:endParaRPr lang="es-CL"/>
          </a:p>
        </p:txBody>
      </p:sp>
      <p:sp>
        <p:nvSpPr>
          <p:cNvPr id="6" name="Marcador de pie de página 5">
            <a:extLst>
              <a:ext uri="{FF2B5EF4-FFF2-40B4-BE49-F238E27FC236}">
                <a16:creationId xmlns:a16="http://schemas.microsoft.com/office/drawing/2014/main" id="{262E42DB-E989-CD0A-A243-DADC6335102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35F6DEA8-CD04-0011-7E76-CF7987676DDE}"/>
              </a:ext>
            </a:extLst>
          </p:cNvPr>
          <p:cNvSpPr>
            <a:spLocks noGrp="1"/>
          </p:cNvSpPr>
          <p:nvPr>
            <p:ph type="sldNum" sz="quarter" idx="12"/>
          </p:nvPr>
        </p:nvSpPr>
        <p:spPr/>
        <p:txBody>
          <a:bodyPr/>
          <a:lstStyle/>
          <a:p>
            <a:fld id="{9E085425-38BD-44C0-BEA3-E1B8F4ED1AD1}" type="slidenum">
              <a:rPr lang="es-CL" smtClean="0"/>
              <a:t>‹Nº›</a:t>
            </a:fld>
            <a:endParaRPr lang="es-CL"/>
          </a:p>
        </p:txBody>
      </p:sp>
    </p:spTree>
    <p:extLst>
      <p:ext uri="{BB962C8B-B14F-4D97-AF65-F5344CB8AC3E}">
        <p14:creationId xmlns:p14="http://schemas.microsoft.com/office/powerpoint/2010/main" val="317061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DBCD790-7BE3-2906-EB2A-12BDA5A0AA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DDB1951D-0F10-5F8D-3BD3-115D49CC5F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A9A5E29-7D24-3260-37A7-35A61DFFB4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BF6D4-1B54-4118-9EBB-14C481C0DDB2}" type="datetimeFigureOut">
              <a:rPr lang="es-CL" smtClean="0"/>
              <a:t>19-12-2024</a:t>
            </a:fld>
            <a:endParaRPr lang="es-CL"/>
          </a:p>
        </p:txBody>
      </p:sp>
      <p:sp>
        <p:nvSpPr>
          <p:cNvPr id="5" name="Marcador de pie de página 4">
            <a:extLst>
              <a:ext uri="{FF2B5EF4-FFF2-40B4-BE49-F238E27FC236}">
                <a16:creationId xmlns:a16="http://schemas.microsoft.com/office/drawing/2014/main" id="{B0DDB457-B80A-5DDA-A729-F3C9B78863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3B57903-61B6-B476-7AE5-E1566B5976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85425-38BD-44C0-BEA3-E1B8F4ED1AD1}" type="slidenum">
              <a:rPr lang="es-CL" smtClean="0"/>
              <a:t>‹Nº›</a:t>
            </a:fld>
            <a:endParaRPr lang="es-CL"/>
          </a:p>
        </p:txBody>
      </p:sp>
    </p:spTree>
    <p:extLst>
      <p:ext uri="{BB962C8B-B14F-4D97-AF65-F5344CB8AC3E}">
        <p14:creationId xmlns:p14="http://schemas.microsoft.com/office/powerpoint/2010/main" val="2519236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transparencia.mpuentealto.cl/doctos/1717501580.pdf"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1C5B6F9B-4C2C-465A-8E6E-42D8F45755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73792" y="5276675"/>
            <a:ext cx="2507197" cy="1312231"/>
          </a:xfrm>
          <a:prstGeom prst="rect">
            <a:avLst/>
          </a:prstGeom>
        </p:spPr>
      </p:pic>
      <p:sp>
        <p:nvSpPr>
          <p:cNvPr id="4" name="Google Shape;419;p29">
            <a:extLst>
              <a:ext uri="{FF2B5EF4-FFF2-40B4-BE49-F238E27FC236}">
                <a16:creationId xmlns:a16="http://schemas.microsoft.com/office/drawing/2014/main" id="{9011938E-BCB8-AFAD-94BC-3A1591E03D5A}"/>
              </a:ext>
            </a:extLst>
          </p:cNvPr>
          <p:cNvSpPr txBox="1">
            <a:spLocks/>
          </p:cNvSpPr>
          <p:nvPr/>
        </p:nvSpPr>
        <p:spPr>
          <a:xfrm>
            <a:off x="-1" y="0"/>
            <a:ext cx="11025189"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sz="4000" b="1" dirty="0">
                <a:solidFill>
                  <a:srgbClr val="1D5195"/>
                </a:solidFill>
                <a:latin typeface="PT Sans Narrow" panose="020B0506020203020204" pitchFamily="34" charset="0"/>
              </a:rPr>
              <a:t>ESTRUCTURA ORGÁNICA</a:t>
            </a:r>
          </a:p>
        </p:txBody>
      </p:sp>
      <p:pic>
        <p:nvPicPr>
          <p:cNvPr id="7" name="Imagen 6">
            <a:extLst>
              <a:ext uri="{FF2B5EF4-FFF2-40B4-BE49-F238E27FC236}">
                <a16:creationId xmlns:a16="http://schemas.microsoft.com/office/drawing/2014/main" id="{701130D3-1A55-3404-08D8-9C6CBB976A8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26113" y="1580152"/>
            <a:ext cx="6498431" cy="1848848"/>
          </a:xfrm>
          <a:prstGeom prst="rect">
            <a:avLst/>
          </a:prstGeom>
        </p:spPr>
      </p:pic>
      <p:sp>
        <p:nvSpPr>
          <p:cNvPr id="8" name="Google Shape;419;p29">
            <a:hlinkClick r:id="rId5"/>
            <a:extLst>
              <a:ext uri="{FF2B5EF4-FFF2-40B4-BE49-F238E27FC236}">
                <a16:creationId xmlns:a16="http://schemas.microsoft.com/office/drawing/2014/main" id="{2408465B-0BDD-5E16-DC2E-F89279D5E746}"/>
              </a:ext>
            </a:extLst>
          </p:cNvPr>
          <p:cNvSpPr txBox="1">
            <a:spLocks/>
          </p:cNvSpPr>
          <p:nvPr/>
        </p:nvSpPr>
        <p:spPr>
          <a:xfrm>
            <a:off x="162733" y="4974612"/>
            <a:ext cx="11025189"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sz="4000" b="1" dirty="0" err="1">
                <a:solidFill>
                  <a:srgbClr val="1D5195"/>
                </a:solidFill>
                <a:latin typeface="PT Sans Narrow" panose="020B0506020203020204" pitchFamily="34" charset="0"/>
              </a:rPr>
              <a:t>Basada</a:t>
            </a:r>
            <a:r>
              <a:rPr lang="en-US" sz="4000" b="1" dirty="0">
                <a:solidFill>
                  <a:srgbClr val="1D5195"/>
                </a:solidFill>
                <a:latin typeface="PT Sans Narrow" panose="020B0506020203020204" pitchFamily="34" charset="0"/>
              </a:rPr>
              <a:t> </a:t>
            </a:r>
            <a:r>
              <a:rPr lang="en-US" sz="4000" b="1" dirty="0" err="1">
                <a:solidFill>
                  <a:srgbClr val="1D5195"/>
                </a:solidFill>
                <a:latin typeface="PT Sans Narrow" panose="020B0506020203020204" pitchFamily="34" charset="0"/>
              </a:rPr>
              <a:t>en</a:t>
            </a:r>
            <a:r>
              <a:rPr lang="en-US" sz="4000" b="1" dirty="0">
                <a:solidFill>
                  <a:srgbClr val="1D5195"/>
                </a:solidFill>
                <a:latin typeface="PT Sans Narrow" panose="020B0506020203020204" pitchFamily="34" charset="0"/>
              </a:rPr>
              <a:t> </a:t>
            </a:r>
            <a:r>
              <a:rPr lang="en-US" sz="4000" b="1" dirty="0" err="1">
                <a:solidFill>
                  <a:srgbClr val="1D5195"/>
                </a:solidFill>
                <a:latin typeface="PT Sans Narrow" panose="020B0506020203020204" pitchFamily="34" charset="0"/>
              </a:rPr>
              <a:t>Reglamento</a:t>
            </a:r>
            <a:r>
              <a:rPr lang="en-US" sz="4000" b="1" dirty="0">
                <a:solidFill>
                  <a:srgbClr val="1D5195"/>
                </a:solidFill>
                <a:latin typeface="PT Sans Narrow" panose="020B0506020203020204" pitchFamily="34" charset="0"/>
              </a:rPr>
              <a:t> N°33 de </a:t>
            </a:r>
            <a:r>
              <a:rPr lang="en-US" sz="4000" b="1" dirty="0" err="1">
                <a:solidFill>
                  <a:srgbClr val="1D5195"/>
                </a:solidFill>
                <a:latin typeface="PT Sans Narrow" panose="020B0506020203020204" pitchFamily="34" charset="0"/>
              </a:rPr>
              <a:t>Organización</a:t>
            </a:r>
            <a:r>
              <a:rPr lang="en-US" sz="4000" b="1" dirty="0">
                <a:solidFill>
                  <a:srgbClr val="1D5195"/>
                </a:solidFill>
                <a:latin typeface="PT Sans Narrow" panose="020B0506020203020204" pitchFamily="34" charset="0"/>
              </a:rPr>
              <a:t> interna</a:t>
            </a:r>
          </a:p>
        </p:txBody>
      </p:sp>
    </p:spTree>
    <p:extLst>
      <p:ext uri="{BB962C8B-B14F-4D97-AF65-F5344CB8AC3E}">
        <p14:creationId xmlns:p14="http://schemas.microsoft.com/office/powerpoint/2010/main" val="2784679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92727"/>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Asesoría</a:t>
            </a:r>
            <a:r>
              <a:rPr lang="en-US" sz="4000" b="1" dirty="0">
                <a:latin typeface="PT Sans Narrow" panose="020B0506020203020204" pitchFamily="34" charset="0"/>
              </a:rPr>
              <a:t> </a:t>
            </a:r>
            <a:r>
              <a:rPr lang="en-US" sz="4000" b="1" dirty="0" err="1">
                <a:latin typeface="PT Sans Narrow" panose="020B0506020203020204" pitchFamily="34" charset="0"/>
              </a:rPr>
              <a:t>Jurídica</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560014DD-F11A-04C8-B97F-CF56E3F9B644}"/>
              </a:ext>
            </a:extLst>
          </p:cNvPr>
          <p:cNvSpPr txBox="1"/>
          <p:nvPr/>
        </p:nvSpPr>
        <p:spPr>
          <a:xfrm>
            <a:off x="0" y="692727"/>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40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BBCB8694-902F-2E88-500D-32D2D05D3CA9}"/>
              </a:ext>
            </a:extLst>
          </p:cNvPr>
          <p:cNvSpPr txBox="1"/>
          <p:nvPr/>
        </p:nvSpPr>
        <p:spPr>
          <a:xfrm>
            <a:off x="306323" y="1214920"/>
            <a:ext cx="11547319" cy="584775"/>
          </a:xfrm>
          <a:prstGeom prst="rect">
            <a:avLst/>
          </a:prstGeom>
          <a:noFill/>
        </p:spPr>
        <p:txBody>
          <a:bodyPr wrap="square">
            <a:spAutoFit/>
          </a:bodyPr>
          <a:lstStyle/>
          <a:p>
            <a:pPr algn="just">
              <a:spcBef>
                <a:spcPts val="1200"/>
              </a:spcBef>
              <a:spcAft>
                <a:spcPts val="1200"/>
              </a:spcAft>
              <a:tabLst>
                <a:tab pos="135064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La Dirección de Asesoría Jurídica tendrá como objetivo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prestar</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apoyo</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materias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legales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 alcalde y al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concejo</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Además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informará</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en</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derecho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todos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asuntos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legales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que las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distintas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unidades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municipales</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 </a:t>
            </a:r>
            <a:r>
              <a:rPr lang="en-US" sz="1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requieran</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0AA420C1-603C-4458-BCAF-8BA04E014392}"/>
              </a:ext>
            </a:extLst>
          </p:cNvPr>
          <p:cNvSpPr txBox="1"/>
          <p:nvPr/>
        </p:nvSpPr>
        <p:spPr>
          <a:xfrm>
            <a:off x="316992" y="438170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CFDD3594-217B-5C77-5F5E-82EA94A3302B}"/>
              </a:ext>
            </a:extLst>
          </p:cNvPr>
          <p:cNvGraphicFramePr>
            <a:graphicFrameLocks noGrp="1"/>
          </p:cNvGraphicFramePr>
          <p:nvPr>
            <p:extLst>
              <p:ext uri="{D42A27DB-BD31-4B8C-83A1-F6EECF244321}">
                <p14:modId xmlns:p14="http://schemas.microsoft.com/office/powerpoint/2010/main" val="785625478"/>
              </p:ext>
            </p:extLst>
          </p:nvPr>
        </p:nvGraphicFramePr>
        <p:xfrm>
          <a:off x="476014" y="4925910"/>
          <a:ext cx="5168852" cy="1116330"/>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57959">
                <a:tc>
                  <a:txBody>
                    <a:bodyPr/>
                    <a:lstStyle/>
                    <a:p>
                      <a:pPr algn="l" fontAlgn="ctr"/>
                      <a:r>
                        <a:rPr lang="es-ES" sz="1200" u="none" strike="noStrike" dirty="0">
                          <a:effectLst/>
                          <a:latin typeface="Aptos Narrow" panose="020B0004020202020204" pitchFamily="34" charset="0"/>
                        </a:rPr>
                        <a:t>Departamento Judicial</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1344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CL" sz="1200" u="none" strike="noStrike" dirty="0">
                          <a:effectLst/>
                          <a:latin typeface="Aptos Narrow" panose="020B0004020202020204" pitchFamily="34" charset="0"/>
                        </a:rPr>
                        <a:t>Departamento de Regularizaciones</a:t>
                      </a:r>
                      <a:endParaRPr lang="es-CL" sz="1200" b="0" i="0" u="none" strike="noStrike" dirty="0">
                        <a:solidFill>
                          <a:srgbClr val="000000"/>
                        </a:solidFill>
                        <a:effectLst/>
                        <a:latin typeface="Aptos Narrow" panose="020B000402020202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CL" sz="1200" u="none" strike="noStrike" dirty="0">
                          <a:effectLst/>
                          <a:latin typeface="Aptos Narrow" panose="020B0004020202020204" pitchFamily="34" charset="0"/>
                        </a:rPr>
                        <a:t>Departamento de Sumarios e Investigaciones</a:t>
                      </a:r>
                      <a:endParaRPr lang="es-CL" sz="1200" b="0" i="0" u="none" strike="noStrike" dirty="0">
                        <a:solidFill>
                          <a:srgbClr val="000000"/>
                        </a:solidFill>
                        <a:effectLst/>
                        <a:latin typeface="Aptos Narrow" panose="020B000402020202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CL" sz="1200" b="0" i="0" u="none" strike="noStrike" dirty="0">
                          <a:solidFill>
                            <a:srgbClr val="000000"/>
                          </a:solidFill>
                          <a:effectLst/>
                          <a:latin typeface="Aptos Narrow" panose="020B0004020202020204" pitchFamily="34" charset="0"/>
                        </a:rPr>
                        <a:t>Departamento Administrativo</a:t>
                      </a:r>
                    </a:p>
                    <a:p>
                      <a:pPr marL="0" marR="0" lvl="0" indent="0" algn="l" defTabSz="914400" rtl="0" eaLnBrk="1" fontAlgn="ctr" latinLnBrk="0" hangingPunct="1">
                        <a:lnSpc>
                          <a:spcPct val="100000"/>
                        </a:lnSpc>
                        <a:spcBef>
                          <a:spcPts val="0"/>
                        </a:spcBef>
                        <a:spcAft>
                          <a:spcPts val="0"/>
                        </a:spcAft>
                        <a:buClrTx/>
                        <a:buSzTx/>
                        <a:buFontTx/>
                        <a:buNone/>
                        <a:tabLst/>
                        <a:defRPr/>
                      </a:pPr>
                      <a:r>
                        <a:rPr lang="es-CL" sz="1200" b="0" i="0" u="none" strike="noStrike" dirty="0">
                          <a:solidFill>
                            <a:srgbClr val="000000"/>
                          </a:solidFill>
                          <a:effectLst/>
                          <a:latin typeface="Aptos Narrow" panose="020B0004020202020204" pitchFamily="34" charset="0"/>
                        </a:rPr>
                        <a:t>Departamento de Coordinación Jurídica de las Corporaciones Municipales</a:t>
                      </a:r>
                    </a:p>
                    <a:p>
                      <a:pPr algn="l" fontAlgn="ct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012635924"/>
                  </a:ext>
                </a:extLst>
              </a:tr>
            </a:tbl>
          </a:graphicData>
        </a:graphic>
      </p:graphicFrame>
      <p:pic>
        <p:nvPicPr>
          <p:cNvPr id="14" name="Imagen 13">
            <a:extLst>
              <a:ext uri="{FF2B5EF4-FFF2-40B4-BE49-F238E27FC236}">
                <a16:creationId xmlns:a16="http://schemas.microsoft.com/office/drawing/2014/main" id="{E9FA8E88-A749-9B7E-499C-8ECB98DE45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82487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78873"/>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Administración</a:t>
            </a:r>
            <a:r>
              <a:rPr lang="en-US" sz="4000" b="1" dirty="0">
                <a:latin typeface="PT Sans Narrow" panose="020B0506020203020204" pitchFamily="34" charset="0"/>
              </a:rPr>
              <a:t> y </a:t>
            </a:r>
            <a:r>
              <a:rPr lang="en-US" sz="4000" b="1" dirty="0" err="1">
                <a:latin typeface="PT Sans Narrow" panose="020B0506020203020204" pitchFamily="34" charset="0"/>
              </a:rPr>
              <a:t>Finanzas</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288360C8-5E6F-81E1-4AAA-F1EB69A92479}"/>
              </a:ext>
            </a:extLst>
          </p:cNvPr>
          <p:cNvSpPr txBox="1"/>
          <p:nvPr/>
        </p:nvSpPr>
        <p:spPr>
          <a:xfrm>
            <a:off x="-2447" y="590668"/>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46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E598143B-216E-D75D-2654-6DB19AD2136B}"/>
              </a:ext>
            </a:extLst>
          </p:cNvPr>
          <p:cNvSpPr txBox="1"/>
          <p:nvPr/>
        </p:nvSpPr>
        <p:spPr>
          <a:xfrm>
            <a:off x="306324" y="1171079"/>
            <a:ext cx="11416284" cy="1077218"/>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La Dirección de Administración tendrá como objetivo asesorar   al  Alcalde  en la administración  financiera  de los bienes  municipales, procurando  la óptima provisión, asignación y utilización de los recursos humanos económicos y materiales necesarios para el funcionamiento municipal.  Además, deberá  velar por  gestionar las  necesidades operativas,  que  derivan  desde  la  mantención que se requiere  para  la continuidad operativa  interna.</a:t>
            </a:r>
          </a:p>
        </p:txBody>
      </p:sp>
      <p:sp>
        <p:nvSpPr>
          <p:cNvPr id="5" name="CuadroTexto 4">
            <a:extLst>
              <a:ext uri="{FF2B5EF4-FFF2-40B4-BE49-F238E27FC236}">
                <a16:creationId xmlns:a16="http://schemas.microsoft.com/office/drawing/2014/main" id="{11245218-E0CE-918A-8A2F-D9635FE8A65C}"/>
              </a:ext>
            </a:extLst>
          </p:cNvPr>
          <p:cNvSpPr txBox="1"/>
          <p:nvPr/>
        </p:nvSpPr>
        <p:spPr>
          <a:xfrm>
            <a:off x="316992" y="438170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8F4AC381-7F3E-69C3-AACB-05328C470134}"/>
              </a:ext>
            </a:extLst>
          </p:cNvPr>
          <p:cNvGraphicFramePr>
            <a:graphicFrameLocks noGrp="1"/>
          </p:cNvGraphicFramePr>
          <p:nvPr>
            <p:extLst>
              <p:ext uri="{D42A27DB-BD31-4B8C-83A1-F6EECF244321}">
                <p14:modId xmlns:p14="http://schemas.microsoft.com/office/powerpoint/2010/main" val="3713460534"/>
              </p:ext>
            </p:extLst>
          </p:nvPr>
        </p:nvGraphicFramePr>
        <p:xfrm>
          <a:off x="476014" y="492591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Finanzas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Rentas y Actividades Lucrativas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Adquisiciones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03C364B5-28D4-C6AD-94CD-671D99BBB2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364823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Recursos</a:t>
            </a:r>
            <a:r>
              <a:rPr lang="en-US" sz="4000" b="1" dirty="0">
                <a:latin typeface="PT Sans Narrow" panose="020B0506020203020204" pitchFamily="34" charset="0"/>
              </a:rPr>
              <a:t> Humanos</a:t>
            </a:r>
          </a:p>
        </p:txBody>
      </p:sp>
      <p:sp>
        <p:nvSpPr>
          <p:cNvPr id="2" name="CuadroTexto 1">
            <a:extLst>
              <a:ext uri="{FF2B5EF4-FFF2-40B4-BE49-F238E27FC236}">
                <a16:creationId xmlns:a16="http://schemas.microsoft.com/office/drawing/2014/main" id="{DD36D367-E121-DC11-81DC-4F6507091086}"/>
              </a:ext>
            </a:extLst>
          </p:cNvPr>
          <p:cNvSpPr txBox="1"/>
          <p:nvPr/>
        </p:nvSpPr>
        <p:spPr>
          <a:xfrm>
            <a:off x="0" y="5948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55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3048BEED-6D84-224B-289F-8D8806456617}"/>
              </a:ext>
            </a:extLst>
          </p:cNvPr>
          <p:cNvSpPr txBox="1"/>
          <p:nvPr/>
        </p:nvSpPr>
        <p:spPr>
          <a:xfrm>
            <a:off x="315467" y="1057012"/>
            <a:ext cx="11538175" cy="1815882"/>
          </a:xfrm>
          <a:prstGeom prst="rect">
            <a:avLst/>
          </a:prstGeom>
          <a:noFill/>
        </p:spPr>
        <p:txBody>
          <a:bodyPr wrap="square">
            <a:spAutoFit/>
          </a:bodyPr>
          <a:lstStyle/>
          <a:p>
            <a:pPr algn="just">
              <a:tabLst>
                <a:tab pos="1350645" algn="l"/>
              </a:tabLst>
            </a:pPr>
            <a:r>
              <a:rPr lang="es-C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  </a:t>
            </a:r>
            <a:r>
              <a:rPr lang="es-CL"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Dirección de   Recursos Humanos </a:t>
            </a:r>
            <a:r>
              <a:rPr lang="es-C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tendrá por objetivo  el diseñar y aplicar una estrategia eficaz y eficiente de gestión de Recursos Humanos, destinada a promover un óptimo clima laboral y un adecuado desarrollo de los diferentes procesos que dicen relación con las personas que se desempeñan en esta Municipalidad, tendiente  a mantener un  ambiente de trabajo  de mutuo  respeto entre las personas.</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s-C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s-CL"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Asimismo, asesorará  al  Alcalde  en materias de contrataciones, carrera funcionaria, remuneraciones, desarrollo, bienestar y seguridad del personal, asegurando  de esta  forma   el cumplimiento de la normativa legal vigente; para responder  ética   y socialmente    a los desafíos    que presenta el entorno   en general; liderando la gestión  del  talento  de acuerdo  a las políticas y objetivos institucionales.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23E0FFAF-ADE7-9454-9CA6-D6D7172A3DD4}"/>
              </a:ext>
            </a:extLst>
          </p:cNvPr>
          <p:cNvSpPr txBox="1"/>
          <p:nvPr/>
        </p:nvSpPr>
        <p:spPr>
          <a:xfrm>
            <a:off x="316992" y="438170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9977D86F-6664-BEF4-62BF-478E49AC626B}"/>
              </a:ext>
            </a:extLst>
          </p:cNvPr>
          <p:cNvGraphicFramePr>
            <a:graphicFrameLocks noGrp="1"/>
          </p:cNvGraphicFramePr>
          <p:nvPr>
            <p:extLst>
              <p:ext uri="{D42A27DB-BD31-4B8C-83A1-F6EECF244321}">
                <p14:modId xmlns:p14="http://schemas.microsoft.com/office/powerpoint/2010/main" val="398571190"/>
              </p:ext>
            </p:extLst>
          </p:nvPr>
        </p:nvGraphicFramePr>
        <p:xfrm>
          <a:off x="466870" y="4816182"/>
          <a:ext cx="5168852" cy="138759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Administración de Personal</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Remuneraciones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Capital Humano y Desarrollo Organizacional</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Bienestar</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Prevención de Riesgos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Bienestar</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Gestión de la Información al Personal</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61FEAA5F-130F-F011-4E4C-E26484181F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226404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51164"/>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Relaciones</a:t>
            </a:r>
            <a:r>
              <a:rPr lang="en-US" sz="4000" b="1" dirty="0">
                <a:latin typeface="PT Sans Narrow" panose="020B0506020203020204" pitchFamily="34" charset="0"/>
              </a:rPr>
              <a:t> </a:t>
            </a:r>
            <a:r>
              <a:rPr lang="en-US" sz="4000" b="1" dirty="0" err="1">
                <a:latin typeface="PT Sans Narrow" panose="020B0506020203020204" pitchFamily="34" charset="0"/>
              </a:rPr>
              <a:t>Públicas</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6256F5A4-2259-F6F0-FD86-106750A1909A}"/>
              </a:ext>
            </a:extLst>
          </p:cNvPr>
          <p:cNvSpPr txBox="1"/>
          <p:nvPr/>
        </p:nvSpPr>
        <p:spPr>
          <a:xfrm>
            <a:off x="96473" y="67240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63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308F756F-BB49-54B4-8D63-1A26C9CA5860}"/>
              </a:ext>
            </a:extLst>
          </p:cNvPr>
          <p:cNvSpPr txBox="1"/>
          <p:nvPr/>
        </p:nvSpPr>
        <p:spPr>
          <a:xfrm>
            <a:off x="306323" y="1210902"/>
            <a:ext cx="11262093" cy="1077218"/>
          </a:xfrm>
          <a:prstGeom prst="rect">
            <a:avLst/>
          </a:prstGeom>
          <a:noFill/>
        </p:spPr>
        <p:txBody>
          <a:bodyPr wrap="square">
            <a:spAutoFit/>
          </a:bodyPr>
          <a:lstStyle/>
          <a:p>
            <a:pPr algn="just">
              <a:spcBef>
                <a:spcPts val="1200"/>
              </a:spcBef>
              <a:spcAft>
                <a:spcPts val="1200"/>
              </a:spcAft>
            </a:pPr>
            <a:r>
              <a:rPr lang="es-CL" sz="1600" dirty="0">
                <a:effectLst/>
                <a:latin typeface="Times New Roman" panose="02020603050405020304" pitchFamily="18" charset="0"/>
                <a:ea typeface="Times New Roman" panose="02020603050405020304" pitchFamily="18" charset="0"/>
              </a:rPr>
              <a:t>La Dirección de Relaciones Públicas es una unidad asesora que tiene por objeto mantener una eficiente y amplia relación entre la Municipalidad y la Comunidad, de manera que permita proyectar y promover la imagen de la primera en su quehacer,  estableciendo  conductos de relaciones formales  y confiables entre las partes, informando las campañas y principales énfasis  de la  administración alcaldicia. </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DE8E9CD1-3CFD-CF00-BA1A-AB02BDAD081F}"/>
              </a:ext>
            </a:extLst>
          </p:cNvPr>
          <p:cNvSpPr txBox="1"/>
          <p:nvPr/>
        </p:nvSpPr>
        <p:spPr>
          <a:xfrm>
            <a:off x="306323" y="4272809"/>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10" name="Tabla 9">
            <a:extLst>
              <a:ext uri="{FF2B5EF4-FFF2-40B4-BE49-F238E27FC236}">
                <a16:creationId xmlns:a16="http://schemas.microsoft.com/office/drawing/2014/main" id="{D12DA205-AEA3-F99A-4471-4353BAD56F25}"/>
              </a:ext>
            </a:extLst>
          </p:cNvPr>
          <p:cNvGraphicFramePr>
            <a:graphicFrameLocks noGrp="1"/>
          </p:cNvGraphicFramePr>
          <p:nvPr>
            <p:extLst>
              <p:ext uri="{D42A27DB-BD31-4B8C-83A1-F6EECF244321}">
                <p14:modId xmlns:p14="http://schemas.microsoft.com/office/powerpoint/2010/main" val="1489273102"/>
              </p:ext>
            </p:extLst>
          </p:nvPr>
        </p:nvGraphicFramePr>
        <p:xfrm>
          <a:off x="476014" y="492591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Relaciones Públicas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Marketing</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4" name="Imagen 13">
            <a:extLst>
              <a:ext uri="{FF2B5EF4-FFF2-40B4-BE49-F238E27FC236}">
                <a16:creationId xmlns:a16="http://schemas.microsoft.com/office/drawing/2014/main" id="{FDB0F522-7E03-3D9E-FEEA-26E055D336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556169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734291"/>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Comunicaciones</a:t>
            </a:r>
          </a:p>
        </p:txBody>
      </p:sp>
      <p:sp>
        <p:nvSpPr>
          <p:cNvPr id="2" name="CuadroTexto 1">
            <a:extLst>
              <a:ext uri="{FF2B5EF4-FFF2-40B4-BE49-F238E27FC236}">
                <a16:creationId xmlns:a16="http://schemas.microsoft.com/office/drawing/2014/main" id="{C2EE8D7F-9752-041D-7874-5B28761C9939}"/>
              </a:ext>
            </a:extLst>
          </p:cNvPr>
          <p:cNvSpPr txBox="1"/>
          <p:nvPr/>
        </p:nvSpPr>
        <p:spPr>
          <a:xfrm>
            <a:off x="0" y="69364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67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BB6A89AB-22BB-37E8-814A-D23C990B3710}"/>
              </a:ext>
            </a:extLst>
          </p:cNvPr>
          <p:cNvSpPr txBox="1"/>
          <p:nvPr/>
        </p:nvSpPr>
        <p:spPr>
          <a:xfrm>
            <a:off x="324611" y="1233818"/>
            <a:ext cx="11529031" cy="2800767"/>
          </a:xfrm>
          <a:prstGeom prst="rect">
            <a:avLst/>
          </a:prstGeom>
          <a:noFill/>
        </p:spPr>
        <p:txBody>
          <a:bodyPr wrap="square">
            <a:spAutoFit/>
          </a:bodyPr>
          <a:lstStyle/>
          <a:p>
            <a:pPr algn="just"/>
            <a:r>
              <a:rPr lang="es-CL" sz="1600" dirty="0">
                <a:effectLst/>
                <a:latin typeface="Times New Roman" panose="02020603050405020304" pitchFamily="18" charset="0"/>
                <a:ea typeface="Times New Roman" panose="02020603050405020304" pitchFamily="18" charset="0"/>
              </a:rPr>
              <a:t>La Dirección de Comunicaciones y Prensa tendrá entre otras, las siguientes funciones</a:t>
            </a:r>
          </a:p>
          <a:p>
            <a:pPr algn="just"/>
            <a:r>
              <a:rPr lang="es-CL" sz="1600" b="1" dirty="0">
                <a:effectLst/>
                <a:latin typeface="Times New Roman" panose="02020603050405020304" pitchFamily="18" charset="0"/>
                <a:ea typeface="Times New Roman" panose="02020603050405020304" pitchFamily="18" charset="0"/>
              </a:rPr>
              <a:t> </a:t>
            </a:r>
            <a:endParaRPr lang="es-CL" sz="1600" dirty="0">
              <a:effectLst/>
              <a:latin typeface="Times New Roman" panose="02020603050405020304" pitchFamily="18" charset="0"/>
              <a:ea typeface="Times New Roman" panose="02020603050405020304" pitchFamily="18" charset="0"/>
            </a:endParaRPr>
          </a:p>
          <a:p>
            <a:pPr algn="just"/>
            <a:r>
              <a:rPr lang="es-CL" sz="1600" dirty="0">
                <a:effectLst/>
                <a:latin typeface="Times New Roman" panose="02020603050405020304" pitchFamily="18" charset="0"/>
                <a:ea typeface="Times New Roman" panose="02020603050405020304" pitchFamily="18" charset="0"/>
              </a:rPr>
              <a:t> </a:t>
            </a:r>
          </a:p>
          <a:p>
            <a:pPr marL="342900" lvl="0" indent="-342900" algn="just">
              <a:buFont typeface="+mj-lt"/>
              <a:buAutoNum type="alphaLcParenR"/>
            </a:pPr>
            <a:r>
              <a:rPr lang="es-CL" sz="1600" dirty="0">
                <a:effectLst/>
                <a:latin typeface="Times New Roman" panose="02020603050405020304" pitchFamily="18" charset="0"/>
                <a:ea typeface="Times New Roman" panose="02020603050405020304" pitchFamily="18" charset="0"/>
              </a:rPr>
              <a:t>Diseñar, proponer, implementar y revisar en forma permanente la línea  editorial de las comunicaciones de la Municipalidad de acuerdo a las instrucciones del Alcalde.</a:t>
            </a:r>
          </a:p>
          <a:p>
            <a:pPr marL="342900" lvl="0" indent="-342900" algn="just">
              <a:buFont typeface="+mj-lt"/>
              <a:buAutoNum type="alphaLcParenR"/>
            </a:pPr>
            <a:r>
              <a:rPr lang="es-CL" sz="1600" dirty="0">
                <a:effectLst/>
                <a:latin typeface="Times New Roman" panose="02020603050405020304" pitchFamily="18" charset="0"/>
                <a:ea typeface="Times New Roman" panose="02020603050405020304" pitchFamily="18" charset="0"/>
              </a:rPr>
              <a:t>Desarrollar las estrategias, productos, canales y contenido de  las  comunicaciones  interna  y  externa  del  Alcalde.</a:t>
            </a:r>
          </a:p>
          <a:p>
            <a:pPr marL="342900" lvl="0" indent="-342900" algn="just">
              <a:buFont typeface="+mj-lt"/>
              <a:buAutoNum type="alphaLcParenR"/>
            </a:pPr>
            <a:r>
              <a:rPr lang="es-CL" sz="1600" dirty="0">
                <a:effectLst/>
                <a:latin typeface="Times New Roman" panose="02020603050405020304" pitchFamily="18" charset="0"/>
                <a:ea typeface="Times New Roman" panose="02020603050405020304" pitchFamily="18" charset="0"/>
              </a:rPr>
              <a:t>Generar  estrategias de  comunicación  efectiva  sobre  las  estrategias  municipales de comunicación a la Comunidad</a:t>
            </a:r>
          </a:p>
          <a:p>
            <a:pPr marL="342900" lvl="0" indent="-342900" algn="just">
              <a:buFont typeface="+mj-lt"/>
              <a:buAutoNum type="alphaLcParenR"/>
            </a:pPr>
            <a:r>
              <a:rPr lang="es-CL" sz="1600" dirty="0">
                <a:effectLst/>
                <a:latin typeface="Times New Roman" panose="02020603050405020304" pitchFamily="18" charset="0"/>
                <a:ea typeface="Times New Roman" panose="02020603050405020304" pitchFamily="18" charset="0"/>
              </a:rPr>
              <a:t>Cualquier  otra  actividad  que le encomiende  el  Alcalde.</a:t>
            </a:r>
          </a:p>
          <a:p>
            <a:pPr marL="342900" lvl="0" indent="-342900" algn="just">
              <a:buFont typeface="+mj-lt"/>
              <a:buAutoNum type="alphaLcParenR"/>
            </a:pPr>
            <a:r>
              <a:rPr lang="es-ES" sz="1600" dirty="0">
                <a:effectLst/>
                <a:latin typeface="Times New Roman" panose="02020603050405020304" pitchFamily="18" charset="0"/>
                <a:ea typeface="Times New Roman" panose="02020603050405020304" pitchFamily="18" charset="0"/>
              </a:rPr>
              <a:t>Asesorar al Alcalde  y a las  Direcciones  en el diseño e implementación de políticas y medidas concretas tendientes a lograr la compresión por parte de la comunidad y los funcionarios municipales de los objetivos, políticas y programas municipales.</a:t>
            </a:r>
            <a:endParaRPr lang="es-CL"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lphaLcParenR"/>
            </a:pPr>
            <a:r>
              <a:rPr lang="es-CL" sz="1600" dirty="0">
                <a:effectLst/>
                <a:latin typeface="Times New Roman" panose="02020603050405020304" pitchFamily="18" charset="0"/>
                <a:ea typeface="Times New Roman" panose="02020603050405020304" pitchFamily="18" charset="0"/>
              </a:rPr>
              <a:t>Coordinar  la  producción de  información hacia  la  comunidad  sobre  las  actividades públicas del  Municipio.</a:t>
            </a:r>
          </a:p>
        </p:txBody>
      </p:sp>
      <p:pic>
        <p:nvPicPr>
          <p:cNvPr id="10" name="Imagen 9">
            <a:extLst>
              <a:ext uri="{FF2B5EF4-FFF2-40B4-BE49-F238E27FC236}">
                <a16:creationId xmlns:a16="http://schemas.microsoft.com/office/drawing/2014/main" id="{B1B1B759-EF40-16C9-8592-57750A2693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857255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78873"/>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Tec. De la </a:t>
            </a:r>
            <a:r>
              <a:rPr lang="en-US" sz="4000" b="1" dirty="0" err="1">
                <a:latin typeface="PT Sans Narrow" panose="020B0506020203020204" pitchFamily="34" charset="0"/>
              </a:rPr>
              <a:t>información</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3FC2B25A-C08F-E9C0-4802-691448328159}"/>
              </a:ext>
            </a:extLst>
          </p:cNvPr>
          <p:cNvSpPr txBox="1"/>
          <p:nvPr/>
        </p:nvSpPr>
        <p:spPr>
          <a:xfrm>
            <a:off x="0" y="67802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68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41DD9BCE-8C39-DA4F-5119-CC93074CEA99}"/>
              </a:ext>
            </a:extLst>
          </p:cNvPr>
          <p:cNvSpPr txBox="1"/>
          <p:nvPr/>
        </p:nvSpPr>
        <p:spPr>
          <a:xfrm>
            <a:off x="260603" y="1463234"/>
            <a:ext cx="11307813" cy="830997"/>
          </a:xfrm>
          <a:prstGeom prst="rect">
            <a:avLst/>
          </a:prstGeom>
          <a:noFill/>
        </p:spPr>
        <p:txBody>
          <a:bodyPr wrap="square">
            <a:spAutoFit/>
          </a:bodyPr>
          <a:lstStyle/>
          <a:p>
            <a:r>
              <a:rPr lang="es-CL" sz="1600" dirty="0">
                <a:effectLst/>
                <a:latin typeface="Times New Roman" panose="02020603050405020304" pitchFamily="18" charset="0"/>
                <a:ea typeface="Times New Roman" panose="02020603050405020304" pitchFamily="18" charset="0"/>
              </a:rPr>
              <a:t>La</a:t>
            </a:r>
            <a:r>
              <a:rPr lang="es-CL" sz="1600" b="1" dirty="0">
                <a:effectLst/>
                <a:latin typeface="Times New Roman" panose="02020603050405020304" pitchFamily="18" charset="0"/>
                <a:ea typeface="Times New Roman" panose="02020603050405020304" pitchFamily="18" charset="0"/>
              </a:rPr>
              <a:t> Dirección de Tecnologías de la Información y las Comunicaciones</a:t>
            </a:r>
            <a:r>
              <a:rPr lang="es-CL" sz="1600" dirty="0">
                <a:effectLst/>
                <a:latin typeface="Times New Roman" panose="02020603050405020304" pitchFamily="18" charset="0"/>
                <a:ea typeface="Times New Roman" panose="02020603050405020304" pitchFamily="18" charset="0"/>
              </a:rPr>
              <a:t> tiene por objetivo planificar el desarrollo de las tecnologías de la información a nivel  municipal, ya sea en áreas de sistemas, soporte o nuevas tecnologías, de manera de asegurar la eficiencia y continuidad de los servicios informáticos y de comunicación. </a:t>
            </a:r>
            <a:endParaRPr lang="es-CL" sz="1600" dirty="0"/>
          </a:p>
        </p:txBody>
      </p:sp>
      <p:sp>
        <p:nvSpPr>
          <p:cNvPr id="5" name="CuadroTexto 4">
            <a:extLst>
              <a:ext uri="{FF2B5EF4-FFF2-40B4-BE49-F238E27FC236}">
                <a16:creationId xmlns:a16="http://schemas.microsoft.com/office/drawing/2014/main" id="{FFED892A-254A-7898-D659-4B1782E2ED02}"/>
              </a:ext>
            </a:extLst>
          </p:cNvPr>
          <p:cNvSpPr txBox="1"/>
          <p:nvPr/>
        </p:nvSpPr>
        <p:spPr>
          <a:xfrm>
            <a:off x="445008" y="4645259"/>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2BECF5DB-40D0-FD61-872A-81436141F71B}"/>
              </a:ext>
            </a:extLst>
          </p:cNvPr>
          <p:cNvGraphicFramePr>
            <a:graphicFrameLocks noGrp="1"/>
          </p:cNvGraphicFramePr>
          <p:nvPr>
            <p:extLst>
              <p:ext uri="{D42A27DB-BD31-4B8C-83A1-F6EECF244321}">
                <p14:modId xmlns:p14="http://schemas.microsoft.com/office/powerpoint/2010/main" val="2346367675"/>
              </p:ext>
            </p:extLst>
          </p:nvPr>
        </p:nvGraphicFramePr>
        <p:xfrm>
          <a:off x="604030" y="5189463"/>
          <a:ext cx="5168852" cy="750570"/>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57959">
                <a:tc>
                  <a:txBody>
                    <a:bodyPr/>
                    <a:lstStyle/>
                    <a:p>
                      <a:pPr algn="l" fontAlgn="ctr"/>
                      <a:r>
                        <a:rPr lang="es-ES" sz="1200" u="none" strike="noStrike" dirty="0">
                          <a:effectLst/>
                          <a:latin typeface="Aptos Narrow" panose="020B0004020202020204" pitchFamily="34" charset="0"/>
                        </a:rPr>
                        <a:t>Departamento Servicio Técnico</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13444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s-CL" sz="1200" u="none" strike="noStrike" dirty="0">
                          <a:effectLst/>
                          <a:latin typeface="Aptos Narrow" panose="020B0004020202020204" pitchFamily="34" charset="0"/>
                        </a:rPr>
                        <a:t>Departamento de Desarrollo de Soporte de Sistemas</a:t>
                      </a:r>
                      <a:endParaRPr lang="es-CL" sz="1200" b="0" i="0" u="none" strike="noStrike" dirty="0">
                        <a:solidFill>
                          <a:srgbClr val="000000"/>
                        </a:solidFill>
                        <a:effectLst/>
                        <a:latin typeface="Aptos Narrow" panose="020B0004020202020204" pitchFamily="34"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s-CL" sz="1200" u="none" strike="noStrike" dirty="0">
                          <a:effectLst/>
                          <a:latin typeface="Aptos Narrow" panose="020B0004020202020204" pitchFamily="34" charset="0"/>
                        </a:rPr>
                        <a:t>Departamento de Redes, seguridad y Comunicaciones</a:t>
                      </a:r>
                      <a:endParaRPr lang="es-CL" sz="1200" b="0" i="0" u="none" strike="noStrike" dirty="0">
                        <a:solidFill>
                          <a:srgbClr val="000000"/>
                        </a:solidFill>
                        <a:effectLst/>
                        <a:latin typeface="Aptos Narrow" panose="020B0004020202020204" pitchFamily="34" charset="0"/>
                      </a:endParaRPr>
                    </a:p>
                    <a:p>
                      <a:pPr algn="l" fontAlgn="ct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3012635924"/>
                  </a:ext>
                </a:extLst>
              </a:tr>
            </a:tbl>
          </a:graphicData>
        </a:graphic>
      </p:graphicFrame>
      <p:pic>
        <p:nvPicPr>
          <p:cNvPr id="10" name="Imagen 9">
            <a:extLst>
              <a:ext uri="{FF2B5EF4-FFF2-40B4-BE49-F238E27FC236}">
                <a16:creationId xmlns:a16="http://schemas.microsoft.com/office/drawing/2014/main" id="{5630F1B4-9C2D-373C-BCC0-FFBC9E61C8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132621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734291"/>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Obras</a:t>
            </a:r>
            <a:r>
              <a:rPr lang="en-US" sz="4000" b="1" dirty="0">
                <a:latin typeface="PT Sans Narrow" panose="020B0506020203020204" pitchFamily="34" charset="0"/>
              </a:rPr>
              <a:t> </a:t>
            </a:r>
            <a:r>
              <a:rPr lang="en-US" sz="4000" b="1" dirty="0" err="1">
                <a:latin typeface="PT Sans Narrow" panose="020B0506020203020204" pitchFamily="34" charset="0"/>
              </a:rPr>
              <a:t>Municipales</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9775EA28-4949-838B-41BA-070CA11A3412}"/>
              </a:ext>
            </a:extLst>
          </p:cNvPr>
          <p:cNvSpPr txBox="1"/>
          <p:nvPr/>
        </p:nvSpPr>
        <p:spPr>
          <a:xfrm>
            <a:off x="-2447" y="69364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74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50AD4279-C342-2F2F-0408-84336A28CE41}"/>
              </a:ext>
            </a:extLst>
          </p:cNvPr>
          <p:cNvSpPr txBox="1"/>
          <p:nvPr/>
        </p:nvSpPr>
        <p:spPr>
          <a:xfrm>
            <a:off x="278891" y="1150490"/>
            <a:ext cx="11574751" cy="3631763"/>
          </a:xfrm>
          <a:prstGeom prst="rect">
            <a:avLst/>
          </a:prstGeom>
          <a:noFill/>
        </p:spPr>
        <p:txBody>
          <a:bodyPr wrap="square">
            <a:spAutoFit/>
          </a:bodyPr>
          <a:lstStyle/>
          <a:p>
            <a:pPr algn="just">
              <a:tabLst>
                <a:tab pos="1260475" algn="l"/>
              </a:tabLst>
            </a:pPr>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Obras Municipales</a:t>
            </a:r>
            <a:r>
              <a:rPr lang="es-CL" sz="1600" dirty="0">
                <a:effectLst/>
                <a:latin typeface="Times New Roman" panose="02020603050405020304" pitchFamily="18" charset="0"/>
                <a:ea typeface="Times New Roman" panose="02020603050405020304" pitchFamily="18" charset="0"/>
              </a:rPr>
              <a:t> tendrá como objetivo procurar el desarrollo urbano de la comuna y velar por el cumplimiento de las disposiciones legales que regulan las edificaciones en el territorio comunal.</a:t>
            </a:r>
            <a:br>
              <a:rPr lang="es-CL" sz="1600" dirty="0">
                <a:effectLst/>
                <a:latin typeface="Times New Roman" panose="02020603050405020304" pitchFamily="18" charset="0"/>
                <a:ea typeface="Times New Roman" panose="02020603050405020304" pitchFamily="18" charset="0"/>
              </a:rPr>
            </a:br>
            <a:r>
              <a:rPr lang="es-CL" sz="1600" dirty="0">
                <a:effectLst/>
                <a:latin typeface="Times New Roman" panose="02020603050405020304" pitchFamily="18" charset="0"/>
                <a:ea typeface="Times New Roman" panose="02020603050405020304" pitchFamily="18" charset="0"/>
              </a:rPr>
              <a:t>A la </a:t>
            </a:r>
            <a:r>
              <a:rPr lang="es-CL" sz="1600" b="1" dirty="0">
                <a:effectLst/>
                <a:latin typeface="Times New Roman" panose="02020603050405020304" pitchFamily="18" charset="0"/>
                <a:ea typeface="Times New Roman" panose="02020603050405020304" pitchFamily="18" charset="0"/>
              </a:rPr>
              <a:t>Dirección de Obras Municipales </a:t>
            </a:r>
            <a:r>
              <a:rPr lang="es-CL" sz="1600" dirty="0">
                <a:effectLst/>
                <a:latin typeface="Times New Roman" panose="02020603050405020304" pitchFamily="18" charset="0"/>
                <a:ea typeface="Times New Roman" panose="02020603050405020304" pitchFamily="18" charset="0"/>
              </a:rPr>
              <a:t> le corresponderá entre otras, las siguientes funciones:</a:t>
            </a:r>
          </a:p>
          <a:p>
            <a:pPr algn="just">
              <a:tabLst>
                <a:tab pos="1260475" algn="l"/>
              </a:tabLst>
            </a:pPr>
            <a:endParaRPr lang="es-CL" sz="1600" dirty="0">
              <a:effectLst/>
              <a:latin typeface="Times New Roman" panose="02020603050405020304" pitchFamily="18" charset="0"/>
              <a:ea typeface="Times New Roman" panose="02020603050405020304" pitchFamily="18" charset="0"/>
            </a:endParaRPr>
          </a:p>
          <a:p>
            <a:pPr algn="just">
              <a:tabLst>
                <a:tab pos="270510" algn="l"/>
              </a:tabLst>
            </a:pPr>
            <a:r>
              <a:rPr lang="es-CL" sz="1600" dirty="0">
                <a:effectLst/>
                <a:latin typeface="Times New Roman" panose="02020603050405020304" pitchFamily="18" charset="0"/>
                <a:ea typeface="Times New Roman" panose="02020603050405020304" pitchFamily="18" charset="0"/>
              </a:rPr>
              <a:t>1.-  Velar por el cumplimiento de las disposiciones de la Ley General de Urbanismo y Construcciones, del Plan Regulador Comunal y de las ordenanzas correspondientes, para cuyo efecto gozará de las siguientes atribuciones específicas:</a:t>
            </a:r>
          </a:p>
          <a:p>
            <a:pPr algn="just">
              <a:tabLst>
                <a:tab pos="270510" algn="l"/>
              </a:tabLst>
            </a:pPr>
            <a:r>
              <a:rPr lang="es-CL" sz="1600" dirty="0">
                <a:effectLst/>
                <a:latin typeface="Times New Roman" panose="02020603050405020304" pitchFamily="18" charset="0"/>
                <a:ea typeface="Times New Roman" panose="02020603050405020304" pitchFamily="18" charset="0"/>
              </a:rPr>
              <a:t> </a:t>
            </a:r>
          </a:p>
          <a:p>
            <a:pPr algn="just"/>
            <a:r>
              <a:rPr lang="es-CL" sz="1600" dirty="0">
                <a:effectLst/>
                <a:latin typeface="Times New Roman" panose="02020603050405020304" pitchFamily="18" charset="0"/>
                <a:ea typeface="Times New Roman" panose="02020603050405020304" pitchFamily="18" charset="0"/>
              </a:rPr>
              <a:t>A.- Dar aprobación a las subdivisiones de predios urbanos.</a:t>
            </a:r>
          </a:p>
          <a:p>
            <a:pPr algn="just"/>
            <a:r>
              <a:rPr lang="es-CL" sz="1600" dirty="0">
                <a:effectLst/>
                <a:latin typeface="Times New Roman" panose="02020603050405020304" pitchFamily="18" charset="0"/>
                <a:ea typeface="Times New Roman" panose="02020603050405020304" pitchFamily="18" charset="0"/>
              </a:rPr>
              <a:t>B.- Dar aprobación a los proyectos de obras de urbanización y construcción. </a:t>
            </a:r>
          </a:p>
          <a:p>
            <a:pPr algn="just"/>
            <a:r>
              <a:rPr lang="es-CL" sz="1600" dirty="0">
                <a:effectLst/>
                <a:latin typeface="Times New Roman" panose="02020603050405020304" pitchFamily="18" charset="0"/>
                <a:ea typeface="Times New Roman" panose="02020603050405020304" pitchFamily="18" charset="0"/>
              </a:rPr>
              <a:t>C.- Otorgar los permisos de edificación de las obras señaladas en el número anterior.</a:t>
            </a:r>
          </a:p>
          <a:p>
            <a:pPr algn="just"/>
            <a:r>
              <a:rPr lang="es-CL" sz="1600" dirty="0">
                <a:effectLst/>
                <a:latin typeface="Times New Roman" panose="02020603050405020304" pitchFamily="18" charset="0"/>
                <a:ea typeface="Times New Roman" panose="02020603050405020304" pitchFamily="18" charset="0"/>
              </a:rPr>
              <a:t>D.- Fiscalizar la ejecución de dichas obras hasta el momento de su recepción, y</a:t>
            </a:r>
          </a:p>
          <a:p>
            <a:pPr algn="just"/>
            <a:r>
              <a:rPr lang="es-CL" sz="1600" dirty="0">
                <a:effectLst/>
                <a:latin typeface="Times New Roman" panose="02020603050405020304" pitchFamily="18" charset="0"/>
                <a:ea typeface="Times New Roman" panose="02020603050405020304" pitchFamily="18" charset="0"/>
              </a:rPr>
              <a:t>E.- Recibirse de las obras ya citadas y autorizar su uso.</a:t>
            </a:r>
          </a:p>
          <a:p>
            <a:pPr algn="just">
              <a:tabLst>
                <a:tab pos="1260475" algn="l"/>
              </a:tabLst>
            </a:pPr>
            <a:endParaRPr lang="es-CL" sz="1600" dirty="0">
              <a:effectLst/>
              <a:latin typeface="Times New Roman" panose="02020603050405020304" pitchFamily="18" charset="0"/>
              <a:ea typeface="Times New Roman" panose="02020603050405020304" pitchFamily="18" charset="0"/>
            </a:endParaRPr>
          </a:p>
          <a:p>
            <a:pPr algn="just">
              <a:spcBef>
                <a:spcPts val="1200"/>
              </a:spcBef>
              <a:spcAft>
                <a:spcPts val="1200"/>
              </a:spcAft>
              <a:tabLst>
                <a:tab pos="1260475" algn="l"/>
              </a:tabLst>
            </a:pP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36B8681C-9B66-2A0D-4AA0-FF42471B80AA}"/>
              </a:ext>
            </a:extLst>
          </p:cNvPr>
          <p:cNvSpPr txBox="1"/>
          <p:nvPr/>
        </p:nvSpPr>
        <p:spPr>
          <a:xfrm>
            <a:off x="338358" y="4565655"/>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C8307F02-6B85-7FE3-A56C-1FD46406A7C9}"/>
              </a:ext>
            </a:extLst>
          </p:cNvPr>
          <p:cNvGraphicFramePr>
            <a:graphicFrameLocks noGrp="1"/>
          </p:cNvGraphicFramePr>
          <p:nvPr>
            <p:extLst>
              <p:ext uri="{D42A27DB-BD31-4B8C-83A1-F6EECF244321}">
                <p14:modId xmlns:p14="http://schemas.microsoft.com/office/powerpoint/2010/main" val="1460323774"/>
              </p:ext>
            </p:extLst>
          </p:nvPr>
        </p:nvGraphicFramePr>
        <p:xfrm>
          <a:off x="488236" y="5000131"/>
          <a:ext cx="5168852" cy="138759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Inspección</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Edificación</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Información Territorial</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Construcción</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Urbanismo</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Regularización de Viviendas Sociales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Oficina de Partes DOM</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3C135D04-7A1E-8EFF-0DD1-CCF09AE647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4069102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Tránsito</a:t>
            </a:r>
            <a:r>
              <a:rPr lang="en-US" sz="4000" b="1" dirty="0">
                <a:latin typeface="PT Sans Narrow" panose="020B0506020203020204" pitchFamily="34" charset="0"/>
              </a:rPr>
              <a:t> y </a:t>
            </a:r>
            <a:r>
              <a:rPr lang="en-US" sz="4000" b="1" dirty="0" err="1">
                <a:latin typeface="PT Sans Narrow" panose="020B0506020203020204" pitchFamily="34" charset="0"/>
              </a:rPr>
              <a:t>Transporte</a:t>
            </a:r>
            <a:r>
              <a:rPr lang="en-US" sz="4000" b="1" dirty="0">
                <a:latin typeface="PT Sans Narrow" panose="020B0506020203020204" pitchFamily="34" charset="0"/>
              </a:rPr>
              <a:t> Público</a:t>
            </a:r>
          </a:p>
        </p:txBody>
      </p:sp>
      <p:sp>
        <p:nvSpPr>
          <p:cNvPr id="2" name="CuadroTexto 1">
            <a:extLst>
              <a:ext uri="{FF2B5EF4-FFF2-40B4-BE49-F238E27FC236}">
                <a16:creationId xmlns:a16="http://schemas.microsoft.com/office/drawing/2014/main" id="{A506AD61-6F1F-B1BD-749F-7EE1FBCAADDA}"/>
              </a:ext>
            </a:extLst>
          </p:cNvPr>
          <p:cNvSpPr txBox="1"/>
          <p:nvPr/>
        </p:nvSpPr>
        <p:spPr>
          <a:xfrm>
            <a:off x="-2447" y="5948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86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97D7C0B2-4660-D786-C00E-6ECDDD8A2C82}"/>
              </a:ext>
            </a:extLst>
          </p:cNvPr>
          <p:cNvSpPr txBox="1"/>
          <p:nvPr/>
        </p:nvSpPr>
        <p:spPr>
          <a:xfrm>
            <a:off x="269747" y="1465540"/>
            <a:ext cx="11583895" cy="830997"/>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La Dirección de Tránsito y Transporte Público es una Unidad operativa que tiene por objeto satisfacer en forma oportuna y permanente las necesidades de la comunidad en materia de tránsito y transporte público, de acuerdo  a la Ley  Nº18.290 de Tránsito, y sus Reglamentos, además de Ordenanzas Municipales y otras materias pertinentes, mediante la entrega eficiente del servicio que tiene a su cargo. </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FC00047C-4930-E002-2EB7-840677836B5C}"/>
              </a:ext>
            </a:extLst>
          </p:cNvPr>
          <p:cNvSpPr txBox="1"/>
          <p:nvPr/>
        </p:nvSpPr>
        <p:spPr>
          <a:xfrm>
            <a:off x="306323" y="4272809"/>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2A12D48B-A0F6-3B64-279C-56532D19C081}"/>
              </a:ext>
            </a:extLst>
          </p:cNvPr>
          <p:cNvGraphicFramePr>
            <a:graphicFrameLocks noGrp="1"/>
          </p:cNvGraphicFramePr>
          <p:nvPr>
            <p:extLst>
              <p:ext uri="{D42A27DB-BD31-4B8C-83A1-F6EECF244321}">
                <p14:modId xmlns:p14="http://schemas.microsoft.com/office/powerpoint/2010/main" val="3671321626"/>
              </p:ext>
            </p:extLst>
          </p:nvPr>
        </p:nvGraphicFramePr>
        <p:xfrm>
          <a:off x="476014" y="492591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Estudio e Ingeniería de Tránsito</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Licencias de Conducir</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b="0" i="0" u="none" strike="noStrike" dirty="0">
                          <a:solidFill>
                            <a:srgbClr val="000000"/>
                          </a:solidFill>
                          <a:effectLst/>
                          <a:latin typeface="Aptos Narrow" panose="020B0004020202020204" pitchFamily="34" charset="0"/>
                        </a:rPr>
                        <a:t>Departamento de Permisos de Circulación</a:t>
                      </a: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8C828E44-A6D6-CF66-FFDE-2361E592D4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063341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92727"/>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Inspección</a:t>
            </a:r>
            <a:r>
              <a:rPr lang="en-US" sz="4000" b="1" dirty="0">
                <a:latin typeface="PT Sans Narrow" panose="020B0506020203020204" pitchFamily="34" charset="0"/>
              </a:rPr>
              <a:t> General</a:t>
            </a:r>
          </a:p>
        </p:txBody>
      </p:sp>
      <p:sp>
        <p:nvSpPr>
          <p:cNvPr id="2" name="CuadroTexto 1">
            <a:extLst>
              <a:ext uri="{FF2B5EF4-FFF2-40B4-BE49-F238E27FC236}">
                <a16:creationId xmlns:a16="http://schemas.microsoft.com/office/drawing/2014/main" id="{F80867AD-A798-355A-5F32-C3CF637C82A4}"/>
              </a:ext>
            </a:extLst>
          </p:cNvPr>
          <p:cNvSpPr txBox="1"/>
          <p:nvPr/>
        </p:nvSpPr>
        <p:spPr>
          <a:xfrm>
            <a:off x="-2447" y="581524"/>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91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3C3C19D8-C527-E0EC-2766-B3EE5C68D363}"/>
              </a:ext>
            </a:extLst>
          </p:cNvPr>
          <p:cNvSpPr txBox="1"/>
          <p:nvPr/>
        </p:nvSpPr>
        <p:spPr>
          <a:xfrm>
            <a:off x="288036" y="1328193"/>
            <a:ext cx="11565607" cy="1785104"/>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Inspección General</a:t>
            </a:r>
            <a:r>
              <a:rPr lang="es-CL" sz="1600" dirty="0">
                <a:effectLst/>
                <a:latin typeface="Times New Roman" panose="02020603050405020304" pitchFamily="18" charset="0"/>
                <a:ea typeface="Times New Roman" panose="02020603050405020304" pitchFamily="18" charset="0"/>
              </a:rPr>
              <a:t> es una Unidad operativa cuyo objetivo es la fiscalización del correcto cumplimiento por parte de todos los habitantes y usuarios de servicios de la comuna de las disposiciones legales, ordenanzas y reglamentos que guarden relación con las actividades lucrativas, tránsito y transporte, aseo y ornato, medio ambiente y otras materias que no sean de competencia exclusiva de otra unidad municipal.</a:t>
            </a:r>
            <a:endParaRPr lang="es-CL" sz="1100" dirty="0">
              <a:effectLst/>
              <a:latin typeface="Times New Roman" panose="02020603050405020304" pitchFamily="18" charset="0"/>
              <a:ea typeface="Times New Roman" panose="02020603050405020304" pitchFamily="18" charset="0"/>
            </a:endParaRPr>
          </a:p>
          <a:p>
            <a:pPr algn="just"/>
            <a:r>
              <a:rPr lang="es-CL" sz="1600" dirty="0">
                <a:effectLst/>
                <a:latin typeface="Times New Roman" panose="02020603050405020304" pitchFamily="18" charset="0"/>
                <a:ea typeface="Times New Roman" panose="02020603050405020304" pitchFamily="18" charset="0"/>
              </a:rPr>
              <a:t>Velará, también, por la oportuna y correcta entrega de las notificaciones que le encomienden los Juzgados de Policía Local y las demás unidades municipales, y cumplirá las demás funciones que le encomiende el Alcalde.</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26C562BF-69CA-8904-A0F9-F39A9F942AF1}"/>
              </a:ext>
            </a:extLst>
          </p:cNvPr>
          <p:cNvSpPr txBox="1"/>
          <p:nvPr/>
        </p:nvSpPr>
        <p:spPr>
          <a:xfrm>
            <a:off x="306323" y="4272809"/>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F9AD5EB6-FC65-0E90-173D-79292251CAEA}"/>
              </a:ext>
            </a:extLst>
          </p:cNvPr>
          <p:cNvGraphicFramePr>
            <a:graphicFrameLocks noGrp="1"/>
          </p:cNvGraphicFramePr>
          <p:nvPr>
            <p:extLst>
              <p:ext uri="{D42A27DB-BD31-4B8C-83A1-F6EECF244321}">
                <p14:modId xmlns:p14="http://schemas.microsoft.com/office/powerpoint/2010/main" val="2386312668"/>
              </p:ext>
            </p:extLst>
          </p:nvPr>
        </p:nvGraphicFramePr>
        <p:xfrm>
          <a:off x="476014" y="492591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Inspección</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Notificación</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3384A772-7AB2-4B13-0E7E-ED02B667EB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037353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6501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Desarrollo </a:t>
            </a:r>
            <a:r>
              <a:rPr lang="en-US" sz="4000" b="1" dirty="0" err="1">
                <a:latin typeface="PT Sans Narrow" panose="020B0506020203020204" pitchFamily="34" charset="0"/>
              </a:rPr>
              <a:t>Comunitario</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8C203C0B-9E42-4914-4C57-CDED193FA93E}"/>
              </a:ext>
            </a:extLst>
          </p:cNvPr>
          <p:cNvSpPr txBox="1"/>
          <p:nvPr/>
        </p:nvSpPr>
        <p:spPr>
          <a:xfrm>
            <a:off x="0" y="665018"/>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96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0DAAE099-001D-B87C-BA2D-AD47691093EB}"/>
              </a:ext>
            </a:extLst>
          </p:cNvPr>
          <p:cNvSpPr txBox="1"/>
          <p:nvPr/>
        </p:nvSpPr>
        <p:spPr>
          <a:xfrm>
            <a:off x="269748" y="1120676"/>
            <a:ext cx="11690604" cy="1077218"/>
          </a:xfrm>
          <a:prstGeom prst="rect">
            <a:avLst/>
          </a:prstGeom>
          <a:noFill/>
        </p:spPr>
        <p:txBody>
          <a:bodyPr wrap="square">
            <a:spAutoFit/>
          </a:bodyPr>
          <a:lstStyle/>
          <a:p>
            <a:pPr algn="just"/>
            <a:r>
              <a:rPr lang="en-US" sz="1600" dirty="0">
                <a:solidFill>
                  <a:srgbClr val="000000"/>
                </a:solidFill>
                <a:effectLst/>
                <a:latin typeface="Times New Roman" panose="02020603050405020304" pitchFamily="18" charset="0"/>
                <a:ea typeface="Times New Roman" panose="02020603050405020304" pitchFamily="18" charset="0"/>
              </a:rPr>
              <a:t>La </a:t>
            </a:r>
            <a:r>
              <a:rPr lang="en-US" sz="1600" b="1" dirty="0" err="1">
                <a:solidFill>
                  <a:srgbClr val="000000"/>
                </a:solidFill>
                <a:effectLst/>
                <a:latin typeface="Times New Roman" panose="02020603050405020304" pitchFamily="18" charset="0"/>
                <a:ea typeface="Times New Roman" panose="02020603050405020304" pitchFamily="18" charset="0"/>
              </a:rPr>
              <a:t>Dirección</a:t>
            </a:r>
            <a:r>
              <a:rPr lang="en-US" sz="1600" b="1" dirty="0">
                <a:solidFill>
                  <a:srgbClr val="000000"/>
                </a:solidFill>
                <a:effectLst/>
                <a:latin typeface="Times New Roman" panose="02020603050405020304" pitchFamily="18" charset="0"/>
                <a:ea typeface="Times New Roman" panose="02020603050405020304" pitchFamily="18" charset="0"/>
              </a:rPr>
              <a:t> de Desarrollo </a:t>
            </a:r>
            <a:r>
              <a:rPr lang="en-US" sz="1600" b="1" dirty="0" err="1">
                <a:solidFill>
                  <a:srgbClr val="000000"/>
                </a:solidFill>
                <a:effectLst/>
                <a:latin typeface="Times New Roman" panose="02020603050405020304" pitchFamily="18" charset="0"/>
                <a:ea typeface="Times New Roman" panose="02020603050405020304" pitchFamily="18" charset="0"/>
              </a:rPr>
              <a:t>Comunitario</a:t>
            </a:r>
            <a:r>
              <a:rPr lang="en-US" sz="1600" b="1"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tendrá</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como</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objetivo</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contribuir</a:t>
            </a:r>
            <a:r>
              <a:rPr lang="en-US" sz="1600" dirty="0">
                <a:solidFill>
                  <a:srgbClr val="000000"/>
                </a:solidFill>
                <a:effectLst/>
                <a:latin typeface="Times New Roman" panose="02020603050405020304" pitchFamily="18" charset="0"/>
                <a:ea typeface="Times New Roman" panose="02020603050405020304" pitchFamily="18" charset="0"/>
              </a:rPr>
              <a:t> a  </a:t>
            </a:r>
            <a:r>
              <a:rPr lang="en-US" sz="1600" dirty="0" err="1">
                <a:solidFill>
                  <a:srgbClr val="000000"/>
                </a:solidFill>
                <a:effectLst/>
                <a:latin typeface="Times New Roman" panose="02020603050405020304" pitchFamily="18" charset="0"/>
                <a:ea typeface="Times New Roman" panose="02020603050405020304" pitchFamily="18" charset="0"/>
              </a:rPr>
              <a:t>mejorar</a:t>
            </a:r>
            <a:r>
              <a:rPr lang="en-US" sz="1600" dirty="0">
                <a:solidFill>
                  <a:srgbClr val="000000"/>
                </a:solidFill>
                <a:effectLst/>
                <a:latin typeface="Times New Roman" panose="02020603050405020304" pitchFamily="18" charset="0"/>
                <a:ea typeface="Times New Roman" panose="02020603050405020304" pitchFamily="18" charset="0"/>
              </a:rPr>
              <a:t> la </a:t>
            </a:r>
            <a:r>
              <a:rPr lang="en-US" sz="1600" dirty="0" err="1">
                <a:solidFill>
                  <a:srgbClr val="000000"/>
                </a:solidFill>
                <a:effectLst/>
                <a:latin typeface="Times New Roman" panose="02020603050405020304" pitchFamily="18" charset="0"/>
                <a:ea typeface="Times New Roman" panose="02020603050405020304" pitchFamily="18" charset="0"/>
              </a:rPr>
              <a:t>calidad</a:t>
            </a:r>
            <a:r>
              <a:rPr lang="en-US" sz="1600" dirty="0">
                <a:solidFill>
                  <a:srgbClr val="000000"/>
                </a:solidFill>
                <a:effectLst/>
                <a:latin typeface="Times New Roman" panose="02020603050405020304" pitchFamily="18" charset="0"/>
                <a:ea typeface="Times New Roman" panose="02020603050405020304" pitchFamily="18" charset="0"/>
              </a:rPr>
              <a:t> de </a:t>
            </a:r>
            <a:r>
              <a:rPr lang="en-US" sz="1600" dirty="0" err="1">
                <a:solidFill>
                  <a:srgbClr val="000000"/>
                </a:solidFill>
                <a:effectLst/>
                <a:latin typeface="Times New Roman" panose="02020603050405020304" pitchFamily="18" charset="0"/>
                <a:ea typeface="Times New Roman" panose="02020603050405020304" pitchFamily="18" charset="0"/>
              </a:rPr>
              <a:t>vida</a:t>
            </a:r>
            <a:r>
              <a:rPr lang="en-US" sz="1600" dirty="0">
                <a:solidFill>
                  <a:srgbClr val="000000"/>
                </a:solidFill>
                <a:effectLst/>
                <a:latin typeface="Times New Roman" panose="02020603050405020304" pitchFamily="18" charset="0"/>
                <a:ea typeface="Times New Roman" panose="02020603050405020304" pitchFamily="18" charset="0"/>
              </a:rPr>
              <a:t> de </a:t>
            </a:r>
            <a:r>
              <a:rPr lang="en-US" sz="1600" dirty="0" err="1">
                <a:solidFill>
                  <a:srgbClr val="000000"/>
                </a:solidFill>
                <a:effectLst/>
                <a:latin typeface="Times New Roman" panose="02020603050405020304" pitchFamily="18" charset="0"/>
                <a:ea typeface="Times New Roman" panose="02020603050405020304" pitchFamily="18" charset="0"/>
              </a:rPr>
              <a:t>los</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vecinos</a:t>
            </a:r>
            <a:r>
              <a:rPr lang="en-US" sz="1600" dirty="0">
                <a:solidFill>
                  <a:srgbClr val="000000"/>
                </a:solidFill>
                <a:effectLst/>
                <a:latin typeface="Times New Roman" panose="02020603050405020304" pitchFamily="18" charset="0"/>
                <a:ea typeface="Times New Roman" panose="02020603050405020304" pitchFamily="18" charset="0"/>
              </a:rPr>
              <a:t> de Puente Alto a </a:t>
            </a:r>
            <a:r>
              <a:rPr lang="en-US" sz="1600" dirty="0" err="1">
                <a:solidFill>
                  <a:srgbClr val="000000"/>
                </a:solidFill>
                <a:effectLst/>
                <a:latin typeface="Times New Roman" panose="02020603050405020304" pitchFamily="18" charset="0"/>
                <a:ea typeface="Times New Roman" panose="02020603050405020304" pitchFamily="18" charset="0"/>
              </a:rPr>
              <a:t>través</a:t>
            </a:r>
            <a:r>
              <a:rPr lang="en-US" sz="1600" dirty="0">
                <a:solidFill>
                  <a:srgbClr val="000000"/>
                </a:solidFill>
                <a:effectLst/>
                <a:latin typeface="Times New Roman" panose="02020603050405020304" pitchFamily="18" charset="0"/>
                <a:ea typeface="Times New Roman" panose="02020603050405020304" pitchFamily="18" charset="0"/>
              </a:rPr>
              <a:t> de la </a:t>
            </a:r>
            <a:r>
              <a:rPr lang="en-US" sz="1600" dirty="0" err="1">
                <a:solidFill>
                  <a:srgbClr val="000000"/>
                </a:solidFill>
                <a:effectLst/>
                <a:latin typeface="Times New Roman" panose="02020603050405020304" pitchFamily="18" charset="0"/>
                <a:ea typeface="Times New Roman" panose="02020603050405020304" pitchFamily="18" charset="0"/>
              </a:rPr>
              <a:t>promoción</a:t>
            </a:r>
            <a:r>
              <a:rPr lang="en-US" sz="1600" dirty="0">
                <a:solidFill>
                  <a:srgbClr val="000000"/>
                </a:solidFill>
                <a:effectLst/>
                <a:latin typeface="Times New Roman" panose="02020603050405020304" pitchFamily="18" charset="0"/>
                <a:ea typeface="Times New Roman" panose="02020603050405020304" pitchFamily="18" charset="0"/>
              </a:rPr>
              <a:t>  del </a:t>
            </a:r>
            <a:r>
              <a:rPr lang="en-US" sz="1600" dirty="0" err="1">
                <a:solidFill>
                  <a:srgbClr val="000000"/>
                </a:solidFill>
                <a:effectLst/>
                <a:latin typeface="Times New Roman" panose="02020603050405020304" pitchFamily="18" charset="0"/>
                <a:ea typeface="Times New Roman" panose="02020603050405020304" pitchFamily="18" charset="0"/>
              </a:rPr>
              <a:t>desarrollo</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psicosocial</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económico</a:t>
            </a:r>
            <a:r>
              <a:rPr lang="en-US" sz="1600" dirty="0">
                <a:solidFill>
                  <a:srgbClr val="000000"/>
                </a:solidFill>
                <a:effectLst/>
                <a:latin typeface="Times New Roman" panose="02020603050405020304" pitchFamily="18" charset="0"/>
                <a:ea typeface="Times New Roman" panose="02020603050405020304" pitchFamily="18" charset="0"/>
              </a:rPr>
              <a:t> y </a:t>
            </a:r>
            <a:r>
              <a:rPr lang="en-US" sz="1600" dirty="0" err="1">
                <a:solidFill>
                  <a:srgbClr val="000000"/>
                </a:solidFill>
                <a:effectLst/>
                <a:latin typeface="Times New Roman" panose="02020603050405020304" pitchFamily="18" charset="0"/>
                <a:ea typeface="Times New Roman" panose="02020603050405020304" pitchFamily="18" charset="0"/>
              </a:rPr>
              <a:t>comunitario</a:t>
            </a:r>
            <a:r>
              <a:rPr lang="en-US" sz="1600" dirty="0">
                <a:solidFill>
                  <a:srgbClr val="000000"/>
                </a:solidFill>
                <a:effectLst/>
                <a:latin typeface="Times New Roman" panose="02020603050405020304" pitchFamily="18" charset="0"/>
                <a:ea typeface="Times New Roman" panose="02020603050405020304" pitchFamily="18" charset="0"/>
              </a:rPr>
              <a:t> de la </a:t>
            </a:r>
            <a:r>
              <a:rPr lang="en-US" sz="1600" dirty="0" err="1">
                <a:solidFill>
                  <a:srgbClr val="000000"/>
                </a:solidFill>
                <a:effectLst/>
                <a:latin typeface="Times New Roman" panose="02020603050405020304" pitchFamily="18" charset="0"/>
                <a:ea typeface="Times New Roman" panose="02020603050405020304" pitchFamily="18" charset="0"/>
              </a:rPr>
              <a:t>comuna</a:t>
            </a:r>
            <a:r>
              <a:rPr lang="en-US" sz="1600" dirty="0">
                <a:solidFill>
                  <a:srgbClr val="000000"/>
                </a:solidFill>
                <a:effectLst/>
                <a:latin typeface="Times New Roman" panose="02020603050405020304" pitchFamily="18" charset="0"/>
                <a:ea typeface="Times New Roman" panose="02020603050405020304" pitchFamily="18" charset="0"/>
              </a:rPr>
              <a:t>; la </a:t>
            </a:r>
            <a:r>
              <a:rPr lang="en-US" sz="1600" dirty="0" err="1">
                <a:solidFill>
                  <a:srgbClr val="000000"/>
                </a:solidFill>
                <a:effectLst/>
                <a:latin typeface="Times New Roman" panose="02020603050405020304" pitchFamily="18" charset="0"/>
                <a:ea typeface="Times New Roman" panose="02020603050405020304" pitchFamily="18" charset="0"/>
              </a:rPr>
              <a:t>promoción</a:t>
            </a:r>
            <a:r>
              <a:rPr lang="en-US" sz="1600" dirty="0">
                <a:solidFill>
                  <a:srgbClr val="000000"/>
                </a:solidFill>
                <a:effectLst/>
                <a:latin typeface="Times New Roman" panose="02020603050405020304" pitchFamily="18" charset="0"/>
                <a:ea typeface="Times New Roman" panose="02020603050405020304" pitchFamily="18" charset="0"/>
              </a:rPr>
              <a:t> y   </a:t>
            </a:r>
            <a:r>
              <a:rPr lang="en-US" sz="1600" dirty="0" err="1">
                <a:solidFill>
                  <a:srgbClr val="000000"/>
                </a:solidFill>
                <a:effectLst/>
                <a:latin typeface="Times New Roman" panose="02020603050405020304" pitchFamily="18" charset="0"/>
                <a:ea typeface="Times New Roman" panose="02020603050405020304" pitchFamily="18" charset="0"/>
              </a:rPr>
              <a:t>fortalecimiento</a:t>
            </a:r>
            <a:r>
              <a:rPr lang="en-US" sz="1600" dirty="0">
                <a:solidFill>
                  <a:srgbClr val="000000"/>
                </a:solidFill>
                <a:effectLst/>
                <a:latin typeface="Times New Roman" panose="02020603050405020304" pitchFamily="18" charset="0"/>
                <a:ea typeface="Times New Roman" panose="02020603050405020304" pitchFamily="18" charset="0"/>
              </a:rPr>
              <a:t> de la </a:t>
            </a:r>
            <a:r>
              <a:rPr lang="en-US" sz="1600" dirty="0" err="1">
                <a:solidFill>
                  <a:srgbClr val="000000"/>
                </a:solidFill>
                <a:effectLst/>
                <a:latin typeface="Times New Roman" panose="02020603050405020304" pitchFamily="18" charset="0"/>
                <a:ea typeface="Times New Roman" panose="02020603050405020304" pitchFamily="18" charset="0"/>
              </a:rPr>
              <a:t>comunidad</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organizada</a:t>
            </a:r>
            <a:r>
              <a:rPr lang="en-US" sz="1600" dirty="0">
                <a:solidFill>
                  <a:srgbClr val="000000"/>
                </a:solidFill>
                <a:effectLst/>
                <a:latin typeface="Times New Roman" panose="02020603050405020304" pitchFamily="18" charset="0"/>
                <a:ea typeface="Times New Roman" panose="02020603050405020304" pitchFamily="18" charset="0"/>
              </a:rPr>
              <a:t>; y la </a:t>
            </a:r>
            <a:r>
              <a:rPr lang="en-US" sz="1600" dirty="0" err="1">
                <a:solidFill>
                  <a:srgbClr val="000000"/>
                </a:solidFill>
                <a:effectLst/>
                <a:latin typeface="Times New Roman" panose="02020603050405020304" pitchFamily="18" charset="0"/>
                <a:ea typeface="Times New Roman" panose="02020603050405020304" pitchFamily="18" charset="0"/>
              </a:rPr>
              <a:t>conformación</a:t>
            </a:r>
            <a:r>
              <a:rPr lang="en-US" sz="1600" dirty="0">
                <a:solidFill>
                  <a:srgbClr val="000000"/>
                </a:solidFill>
                <a:effectLst/>
                <a:latin typeface="Times New Roman" panose="02020603050405020304" pitchFamily="18" charset="0"/>
                <a:ea typeface="Times New Roman" panose="02020603050405020304" pitchFamily="18" charset="0"/>
              </a:rPr>
              <a:t> de las </a:t>
            </a:r>
            <a:r>
              <a:rPr lang="en-US" sz="1600" dirty="0" err="1">
                <a:solidFill>
                  <a:srgbClr val="000000"/>
                </a:solidFill>
                <a:effectLst/>
                <a:latin typeface="Times New Roman" panose="02020603050405020304" pitchFamily="18" charset="0"/>
                <a:ea typeface="Times New Roman" panose="02020603050405020304" pitchFamily="18" charset="0"/>
              </a:rPr>
              <a:t>nuevas</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instancias</a:t>
            </a:r>
            <a:r>
              <a:rPr lang="en-US" sz="1600" dirty="0">
                <a:solidFill>
                  <a:srgbClr val="000000"/>
                </a:solidFill>
                <a:effectLst/>
                <a:latin typeface="Times New Roman" panose="02020603050405020304" pitchFamily="18" charset="0"/>
                <a:ea typeface="Times New Roman" panose="02020603050405020304" pitchFamily="18" charset="0"/>
              </a:rPr>
              <a:t> de </a:t>
            </a:r>
            <a:r>
              <a:rPr lang="en-US" sz="1600" dirty="0" err="1">
                <a:solidFill>
                  <a:srgbClr val="000000"/>
                </a:solidFill>
                <a:effectLst/>
                <a:latin typeface="Times New Roman" panose="02020603050405020304" pitchFamily="18" charset="0"/>
                <a:ea typeface="Times New Roman" panose="02020603050405020304" pitchFamily="18" charset="0"/>
              </a:rPr>
              <a:t>participación</a:t>
            </a:r>
            <a:r>
              <a:rPr lang="en-US" sz="1600" dirty="0">
                <a:solidFill>
                  <a:srgbClr val="000000"/>
                </a:solidFill>
                <a:effectLst/>
                <a:latin typeface="Times New Roman" panose="02020603050405020304" pitchFamily="18" charset="0"/>
                <a:ea typeface="Times New Roman" panose="02020603050405020304" pitchFamily="18" charset="0"/>
              </a:rPr>
              <a:t> </a:t>
            </a:r>
            <a:r>
              <a:rPr lang="en-US" sz="1600" dirty="0" err="1">
                <a:solidFill>
                  <a:srgbClr val="000000"/>
                </a:solidFill>
                <a:effectLst/>
                <a:latin typeface="Times New Roman" panose="02020603050405020304" pitchFamily="18" charset="0"/>
                <a:ea typeface="Times New Roman" panose="02020603050405020304" pitchFamily="18" charset="0"/>
              </a:rPr>
              <a:t>ciudadana</a:t>
            </a:r>
            <a:r>
              <a:rPr lang="en-US" sz="1600" dirty="0">
                <a:solidFill>
                  <a:srgbClr val="000000"/>
                </a:solidFill>
                <a:effectLst/>
                <a:latin typeface="Times New Roman" panose="02020603050405020304" pitchFamily="18" charset="0"/>
                <a:ea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endParaRPr>
          </a:p>
          <a:p>
            <a:pPr algn="just"/>
            <a:r>
              <a:rPr lang="en-US" sz="1600" dirty="0">
                <a:effectLst/>
                <a:latin typeface="Times New Roman" panose="02020603050405020304" pitchFamily="18" charset="0"/>
                <a:ea typeface="Times New Roman" panose="02020603050405020304" pitchFamily="18" charset="0"/>
              </a:rPr>
              <a:t> </a:t>
            </a:r>
            <a:endParaRPr lang="es-CL" sz="16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7C4A9C34-09D0-D389-489C-1C4DA4C0A3B0}"/>
              </a:ext>
            </a:extLst>
          </p:cNvPr>
          <p:cNvSpPr txBox="1"/>
          <p:nvPr/>
        </p:nvSpPr>
        <p:spPr>
          <a:xfrm>
            <a:off x="365790" y="3065631"/>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18750236-7A93-FAA8-A265-2BD44FFFD769}"/>
              </a:ext>
            </a:extLst>
          </p:cNvPr>
          <p:cNvGraphicFramePr>
            <a:graphicFrameLocks noGrp="1"/>
          </p:cNvGraphicFramePr>
          <p:nvPr>
            <p:extLst>
              <p:ext uri="{D42A27DB-BD31-4B8C-83A1-F6EECF244321}">
                <p14:modId xmlns:p14="http://schemas.microsoft.com/office/powerpoint/2010/main" val="851391990"/>
              </p:ext>
            </p:extLst>
          </p:nvPr>
        </p:nvGraphicFramePr>
        <p:xfrm>
          <a:off x="515668" y="3500107"/>
          <a:ext cx="5168852" cy="230199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Puente Mujer</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Discapacidad</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Fomento Productivo o Puente Impulsa</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Vivienda</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Organizaciones Comunitarias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Programas Psicosociales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Inclusión y Diversidad</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Puente Mayor</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Jóvenes por Puente</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Gestión Interna</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Soporte</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Fondos Concursables y Proyectos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88B5019F-2E6E-06D9-B887-C0673F396B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63727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CuadroTexto 21">
            <a:extLst>
              <a:ext uri="{FF2B5EF4-FFF2-40B4-BE49-F238E27FC236}">
                <a16:creationId xmlns:a16="http://schemas.microsoft.com/office/drawing/2014/main" id="{58DBCA38-02AA-42D4-95D3-7221999258FC}"/>
              </a:ext>
            </a:extLst>
          </p:cNvPr>
          <p:cNvSpPr txBox="1"/>
          <p:nvPr/>
        </p:nvSpPr>
        <p:spPr>
          <a:xfrm>
            <a:off x="307471" y="1057012"/>
            <a:ext cx="11260945" cy="3477875"/>
          </a:xfrm>
          <a:prstGeom prst="rect">
            <a:avLst/>
          </a:prstGeom>
          <a:noFill/>
        </p:spPr>
        <p:txBody>
          <a:bodyPr wrap="square">
            <a:spAutoFit/>
          </a:bodyPr>
          <a:lstStyle>
            <a:defPPr>
              <a:defRPr lang="es-CL"/>
            </a:defPPr>
            <a:lvl1pPr algn="just">
              <a:spcBef>
                <a:spcPts val="1200"/>
              </a:spcBef>
              <a:spcAft>
                <a:spcPts val="1200"/>
              </a:spcAft>
              <a:tabLst>
                <a:tab pos="1260475" algn="l"/>
              </a:tabLst>
              <a:defRPr>
                <a:effectLst/>
                <a:latin typeface="Times New Roman" panose="02020603050405020304" pitchFamily="18" charset="0"/>
                <a:ea typeface="Times New Roman" panose="02020603050405020304" pitchFamily="18" charset="0"/>
              </a:defRPr>
            </a:lvl1pPr>
          </a:lstStyle>
          <a:p>
            <a:r>
              <a:rPr lang="es-ES" sz="1600" dirty="0"/>
              <a:t>El Alcalde es la máxima autoridad municipal y en tal calidad le corresponderá su dirección y administración superior y la supervigilancia de su funcionamiento en cuyo ejercicio tendrá las facultades señaladas en el Artículo 63 de la Ley NºlS.695.</a:t>
            </a:r>
          </a:p>
          <a:p>
            <a:r>
              <a:rPr lang="es-ES" sz="1600" dirty="0"/>
              <a:t>El Alcalde tendrá además las facultades señaladas por los Artículos 64, 65 y siguientes de la Ley NºlS.695, ya sea en consulta o acuerdo con el Concejo.</a:t>
            </a:r>
          </a:p>
          <a:p>
            <a:r>
              <a:rPr lang="es-ES" sz="1600" dirty="0"/>
              <a:t>Será elegido en votación por sufragio universal, en votación conjunta y cédula separada de las de concejales, en conformidad con lo establecido en la Ley Nº18.695. Su mandato durará cuatro años y podrá ser reelegido.</a:t>
            </a:r>
          </a:p>
          <a:p>
            <a:r>
              <a:rPr lang="es-ES" sz="1600" dirty="0"/>
              <a:t>El Alcalde presidirá la Corporación Municipal de Educación, Salud e infancia de Puente Alto, en cuyo caso actuará y firmará como Presidente de ésta, en representación de la Municipalidad, y deberá cumplir con las demás funciones que las leyes prescriban. Le corresponderá además, presidir las demás Corporaciones Municipales que se constituyan en conformidad a las disposiciones del Título VI de la LEY N°18.695.</a:t>
            </a:r>
            <a:endParaRPr lang="es-CL" sz="1600" dirty="0"/>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1" y="0"/>
            <a:ext cx="11025189"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a:latin typeface="PT Sans Narrow" panose="020B0506020203020204" pitchFamily="34" charset="0"/>
              </a:rPr>
              <a:t>ALCALDE</a:t>
            </a:r>
          </a:p>
        </p:txBody>
      </p:sp>
      <p:pic>
        <p:nvPicPr>
          <p:cNvPr id="2" name="Imagen 1">
            <a:extLst>
              <a:ext uri="{FF2B5EF4-FFF2-40B4-BE49-F238E27FC236}">
                <a16:creationId xmlns:a16="http://schemas.microsoft.com/office/drawing/2014/main" id="{1E21B2F6-D228-2C81-8B6F-3332EF45B3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469974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Social</a:t>
            </a:r>
          </a:p>
        </p:txBody>
      </p:sp>
      <p:sp>
        <p:nvSpPr>
          <p:cNvPr id="2" name="CuadroTexto 1">
            <a:extLst>
              <a:ext uri="{FF2B5EF4-FFF2-40B4-BE49-F238E27FC236}">
                <a16:creationId xmlns:a16="http://schemas.microsoft.com/office/drawing/2014/main" id="{0DD8F1AE-66DA-F9AC-9234-7DBB78AD61B9}"/>
              </a:ext>
            </a:extLst>
          </p:cNvPr>
          <p:cNvSpPr txBox="1"/>
          <p:nvPr/>
        </p:nvSpPr>
        <p:spPr>
          <a:xfrm>
            <a:off x="-2447" y="5948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108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AEB653D7-12BF-817E-B2A1-851887977447}"/>
              </a:ext>
            </a:extLst>
          </p:cNvPr>
          <p:cNvSpPr txBox="1"/>
          <p:nvPr/>
        </p:nvSpPr>
        <p:spPr>
          <a:xfrm>
            <a:off x="260604" y="1057012"/>
            <a:ext cx="11672316" cy="2800767"/>
          </a:xfrm>
          <a:prstGeom prst="rect">
            <a:avLst/>
          </a:prstGeom>
          <a:noFill/>
        </p:spPr>
        <p:txBody>
          <a:bodyPr wrap="square">
            <a:spAutoFit/>
          </a:bodyPr>
          <a:lstStyle/>
          <a:p>
            <a:pPr algn="just"/>
            <a:r>
              <a:rPr lang="en-US" sz="1600" dirty="0">
                <a:effectLst/>
                <a:latin typeface="Times New Roman" panose="02020603050405020304" pitchFamily="18" charset="0"/>
                <a:ea typeface="Times New Roman" panose="02020603050405020304" pitchFamily="18" charset="0"/>
              </a:rPr>
              <a:t>La </a:t>
            </a:r>
            <a:r>
              <a:rPr lang="en-US" sz="1600" dirty="0" err="1">
                <a:effectLst/>
                <a:latin typeface="Times New Roman" panose="02020603050405020304" pitchFamily="18" charset="0"/>
                <a:ea typeface="Times New Roman" panose="02020603050405020304" pitchFamily="18" charset="0"/>
              </a:rPr>
              <a:t>Dirección</a:t>
            </a:r>
            <a:r>
              <a:rPr lang="en-US" sz="1600" dirty="0">
                <a:effectLst/>
                <a:latin typeface="Times New Roman" panose="02020603050405020304" pitchFamily="18" charset="0"/>
                <a:ea typeface="Times New Roman" panose="02020603050405020304" pitchFamily="18" charset="0"/>
              </a:rPr>
              <a:t> Social de la </a:t>
            </a:r>
            <a:r>
              <a:rPr lang="en-US" sz="1600" dirty="0" err="1">
                <a:effectLst/>
                <a:latin typeface="Times New Roman" panose="02020603050405020304" pitchFamily="18" charset="0"/>
                <a:ea typeface="Times New Roman" panose="02020603050405020304" pitchFamily="18" charset="0"/>
              </a:rPr>
              <a:t>comuna</a:t>
            </a:r>
            <a:r>
              <a:rPr lang="en-US" sz="1600" dirty="0">
                <a:effectLst/>
                <a:latin typeface="Times New Roman" panose="02020603050405020304" pitchFamily="18" charset="0"/>
                <a:ea typeface="Times New Roman" panose="02020603050405020304" pitchFamily="18" charset="0"/>
              </a:rPr>
              <a:t> de Puente Alto, es </a:t>
            </a:r>
            <a:r>
              <a:rPr lang="en-US" sz="1600" dirty="0" err="1">
                <a:effectLst/>
                <a:latin typeface="Times New Roman" panose="02020603050405020304" pitchFamily="18" charset="0"/>
                <a:ea typeface="Times New Roman" panose="02020603050405020304" pitchFamily="18" charset="0"/>
              </a:rPr>
              <a:t>una</a:t>
            </a:r>
            <a:r>
              <a:rPr lang="en-US" sz="1600" dirty="0">
                <a:effectLst/>
                <a:latin typeface="Times New Roman" panose="02020603050405020304" pitchFamily="18" charset="0"/>
                <a:ea typeface="Times New Roman" panose="02020603050405020304" pitchFamily="18" charset="0"/>
              </a:rPr>
              <a:t> Unidad que </a:t>
            </a:r>
            <a:r>
              <a:rPr lang="en-US" sz="1600" dirty="0" err="1">
                <a:effectLst/>
                <a:latin typeface="Times New Roman" panose="02020603050405020304" pitchFamily="18" charset="0"/>
                <a:ea typeface="Times New Roman" panose="02020603050405020304" pitchFamily="18" charset="0"/>
              </a:rPr>
              <a:t>tiene</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como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objetivo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el</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colaborar</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en</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el</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mejoramiento</a:t>
            </a:r>
            <a:r>
              <a:rPr lang="en-US" sz="1600" dirty="0">
                <a:effectLst/>
                <a:latin typeface="Times New Roman" panose="02020603050405020304" pitchFamily="18" charset="0"/>
                <a:ea typeface="Times New Roman" panose="02020603050405020304" pitchFamily="18" charset="0"/>
              </a:rPr>
              <a:t> de la </a:t>
            </a:r>
            <a:r>
              <a:rPr lang="en-US" sz="1600" dirty="0" err="1">
                <a:effectLst/>
                <a:latin typeface="Times New Roman" panose="02020603050405020304" pitchFamily="18" charset="0"/>
                <a:ea typeface="Times New Roman" panose="02020603050405020304" pitchFamily="18" charset="0"/>
              </a:rPr>
              <a:t>calidad</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vida</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los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habitantes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más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vulnerables</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nuestra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comuna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incorporándolos</a:t>
            </a:r>
            <a:r>
              <a:rPr lang="en-US" sz="1600" dirty="0">
                <a:effectLst/>
                <a:latin typeface="Times New Roman" panose="02020603050405020304" pitchFamily="18" charset="0"/>
                <a:ea typeface="Times New Roman" panose="02020603050405020304" pitchFamily="18" charset="0"/>
              </a:rPr>
              <a:t> a la red de </a:t>
            </a:r>
            <a:r>
              <a:rPr lang="en-US" sz="1600" dirty="0" err="1">
                <a:effectLst/>
                <a:latin typeface="Times New Roman" panose="02020603050405020304" pitchFamily="18" charset="0"/>
                <a:ea typeface="Times New Roman" panose="02020603050405020304" pitchFamily="18" charset="0"/>
              </a:rPr>
              <a:t>prestaciones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sociales</a:t>
            </a:r>
            <a:r>
              <a:rPr lang="en-US" sz="1600" dirty="0">
                <a:effectLst/>
                <a:latin typeface="Times New Roman" panose="02020603050405020304" pitchFamily="18" charset="0"/>
                <a:ea typeface="Times New Roman" panose="02020603050405020304" pitchFamily="18" charset="0"/>
              </a:rPr>
              <a:t> del</a:t>
            </a:r>
            <a:endParaRPr lang="es-CL" sz="1600" dirty="0">
              <a:effectLst/>
              <a:latin typeface="Times New Roman" panose="02020603050405020304" pitchFamily="18" charset="0"/>
              <a:ea typeface="Times New Roman" panose="02020603050405020304" pitchFamily="18" charset="0"/>
            </a:endParaRPr>
          </a:p>
          <a:p>
            <a:pPr algn="just"/>
            <a:r>
              <a:rPr lang="en-US" sz="1600" dirty="0">
                <a:effectLst/>
                <a:latin typeface="Times New Roman" panose="02020603050405020304" pitchFamily="18" charset="0"/>
                <a:ea typeface="Times New Roman" panose="02020603050405020304" pitchFamily="18" charset="0"/>
              </a:rPr>
              <a:t>Estado y del Municipio, </a:t>
            </a:r>
            <a:r>
              <a:rPr lang="en-US" sz="1600" dirty="0" err="1">
                <a:effectLst/>
                <a:latin typeface="Times New Roman" panose="02020603050405020304" pitchFamily="18" charset="0"/>
                <a:ea typeface="Times New Roman" panose="02020603050405020304" pitchFamily="18" charset="0"/>
              </a:rPr>
              <a:t>como</a:t>
            </a:r>
            <a:r>
              <a:rPr lang="en-US" sz="1600" dirty="0">
                <a:effectLst/>
                <a:latin typeface="Times New Roman" panose="02020603050405020304" pitchFamily="18" charset="0"/>
                <a:ea typeface="Times New Roman" panose="02020603050405020304" pitchFamily="18" charset="0"/>
              </a:rPr>
              <a:t> forma de </a:t>
            </a:r>
            <a:r>
              <a:rPr lang="en-US" sz="1600" dirty="0" err="1">
                <a:effectLst/>
                <a:latin typeface="Times New Roman" panose="02020603050405020304" pitchFamily="18" charset="0"/>
                <a:ea typeface="Times New Roman" panose="02020603050405020304" pitchFamily="18" charset="0"/>
              </a:rPr>
              <a:t>superar</a:t>
            </a:r>
            <a:r>
              <a:rPr lang="en-US" sz="1600" dirty="0">
                <a:effectLst/>
                <a:latin typeface="Times New Roman" panose="02020603050405020304" pitchFamily="18" charset="0"/>
                <a:ea typeface="Times New Roman" panose="02020603050405020304" pitchFamily="18" charset="0"/>
              </a:rPr>
              <a:t> sus </a:t>
            </a:r>
            <a:r>
              <a:rPr lang="en-US" sz="1600" dirty="0" err="1">
                <a:effectLst/>
                <a:latin typeface="Times New Roman" panose="02020603050405020304" pitchFamily="18" charset="0"/>
                <a:ea typeface="Times New Roman" panose="02020603050405020304" pitchFamily="18" charset="0"/>
              </a:rPr>
              <a:t>problemas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cotidianos</a:t>
            </a:r>
            <a:r>
              <a:rPr lang="en-US" sz="1600" dirty="0">
                <a:effectLst/>
                <a:latin typeface="Times New Roman" panose="02020603050405020304" pitchFamily="18" charset="0"/>
                <a:ea typeface="Times New Roman" panose="02020603050405020304" pitchFamily="18" charset="0"/>
              </a:rPr>
              <a:t>. Para </a:t>
            </a:r>
            <a:r>
              <a:rPr lang="en-US" sz="1600" dirty="0" err="1">
                <a:effectLst/>
                <a:latin typeface="Times New Roman" panose="02020603050405020304" pitchFamily="18" charset="0"/>
                <a:ea typeface="Times New Roman" panose="02020603050405020304" pitchFamily="18" charset="0"/>
              </a:rPr>
              <a:t>estos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efectos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tendrá</a:t>
            </a:r>
            <a:r>
              <a:rPr lang="en-US" sz="1600" dirty="0">
                <a:effectLst/>
                <a:latin typeface="Times New Roman" panose="02020603050405020304" pitchFamily="18" charset="0"/>
                <a:ea typeface="Times New Roman" panose="02020603050405020304" pitchFamily="18" charset="0"/>
              </a:rPr>
              <a:t> entre </a:t>
            </a:r>
            <a:r>
              <a:rPr lang="en-US" sz="1600" dirty="0" err="1">
                <a:effectLst/>
                <a:latin typeface="Times New Roman" panose="02020603050405020304" pitchFamily="18" charset="0"/>
                <a:ea typeface="Times New Roman" panose="02020603050405020304" pitchFamily="18" charset="0"/>
              </a:rPr>
              <a:t>otras</a:t>
            </a:r>
            <a:r>
              <a:rPr lang="en-US" sz="1600" dirty="0">
                <a:effectLst/>
                <a:latin typeface="Times New Roman" panose="02020603050405020304" pitchFamily="18" charset="0"/>
                <a:ea typeface="Times New Roman" panose="02020603050405020304" pitchFamily="18" charset="0"/>
              </a:rPr>
              <a:t>, las </a:t>
            </a:r>
            <a:r>
              <a:rPr lang="en-US" sz="1600" dirty="0" err="1">
                <a:effectLst/>
                <a:latin typeface="Times New Roman" panose="02020603050405020304" pitchFamily="18" charset="0"/>
                <a:ea typeface="Times New Roman" panose="02020603050405020304" pitchFamily="18" charset="0"/>
              </a:rPr>
              <a:t>siguientes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funciones</a:t>
            </a:r>
            <a:r>
              <a:rPr lang="en-US" sz="1600" dirty="0">
                <a:effectLst/>
                <a:latin typeface="Times New Roman" panose="02020603050405020304" pitchFamily="18" charset="0"/>
                <a:ea typeface="Times New Roman" panose="02020603050405020304" pitchFamily="18" charset="0"/>
              </a:rPr>
              <a:t>: </a:t>
            </a:r>
            <a:endParaRPr lang="es-CL" sz="1600" dirty="0">
              <a:effectLst/>
              <a:latin typeface="Times New Roman" panose="02020603050405020304" pitchFamily="18" charset="0"/>
              <a:ea typeface="Times New Roman" panose="02020603050405020304" pitchFamily="18" charset="0"/>
            </a:endParaRPr>
          </a:p>
          <a:p>
            <a:pPr algn="just"/>
            <a:endParaRPr lang="en-US" sz="1600" dirty="0">
              <a:effectLst/>
              <a:latin typeface="Times New Roman" panose="02020603050405020304" pitchFamily="18" charset="0"/>
              <a:ea typeface="Times New Roman" panose="02020603050405020304" pitchFamily="18" charset="0"/>
            </a:endParaRPr>
          </a:p>
          <a:p>
            <a:pPr algn="just"/>
            <a:r>
              <a:rPr lang="en-US" sz="1600" dirty="0">
                <a:effectLst/>
                <a:latin typeface="Times New Roman" panose="02020603050405020304" pitchFamily="18" charset="0"/>
                <a:ea typeface="Times New Roman" panose="02020603050405020304" pitchFamily="18" charset="0"/>
              </a:rPr>
              <a:t>1.- </a:t>
            </a:r>
            <a:r>
              <a:rPr lang="en-US" sz="1600" dirty="0" err="1">
                <a:effectLst/>
                <a:latin typeface="Times New Roman" panose="02020603050405020304" pitchFamily="18" charset="0"/>
                <a:ea typeface="Times New Roman" panose="02020603050405020304" pitchFamily="18" charset="0"/>
              </a:rPr>
              <a:t>Asesorar</a:t>
            </a:r>
            <a:r>
              <a:rPr lang="en-US" sz="1600" dirty="0">
                <a:effectLst/>
                <a:latin typeface="Times New Roman" panose="02020603050405020304" pitchFamily="18" charset="0"/>
                <a:ea typeface="Times New Roman" panose="02020603050405020304" pitchFamily="18" charset="0"/>
              </a:rPr>
              <a:t> al Alcalde y al </a:t>
            </a:r>
            <a:r>
              <a:rPr lang="en-US" sz="1600" dirty="0" err="1">
                <a:effectLst/>
                <a:latin typeface="Times New Roman" panose="02020603050405020304" pitchFamily="18" charset="0"/>
                <a:ea typeface="Times New Roman" panose="02020603050405020304" pitchFamily="18" charset="0"/>
              </a:rPr>
              <a:t>Concejo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en</a:t>
            </a:r>
            <a:r>
              <a:rPr lang="en-US" sz="1600" dirty="0">
                <a:effectLst/>
                <a:latin typeface="Times New Roman" panose="02020603050405020304" pitchFamily="18" charset="0"/>
                <a:ea typeface="Times New Roman" panose="02020603050405020304" pitchFamily="18" charset="0"/>
              </a:rPr>
              <a:t> la </a:t>
            </a:r>
            <a:r>
              <a:rPr lang="en-US" sz="1600" dirty="0" err="1">
                <a:effectLst/>
                <a:latin typeface="Times New Roman" panose="02020603050405020304" pitchFamily="18" charset="0"/>
                <a:ea typeface="Times New Roman" panose="02020603050405020304" pitchFamily="18" charset="0"/>
              </a:rPr>
              <a:t>promoción</a:t>
            </a:r>
            <a:r>
              <a:rPr lang="en-US" sz="1600" dirty="0">
                <a:effectLst/>
                <a:latin typeface="Times New Roman" panose="02020603050405020304" pitchFamily="18" charset="0"/>
                <a:ea typeface="Times New Roman" panose="02020603050405020304" pitchFamily="18" charset="0"/>
              </a:rPr>
              <a:t> del </a:t>
            </a:r>
            <a:r>
              <a:rPr lang="en-US" sz="1600" dirty="0" err="1">
                <a:effectLst/>
                <a:latin typeface="Times New Roman" panose="02020603050405020304" pitchFamily="18" charset="0"/>
                <a:ea typeface="Times New Roman" panose="02020603050405020304" pitchFamily="18" charset="0"/>
              </a:rPr>
              <a:t>desarrollo</a:t>
            </a:r>
            <a:r>
              <a:rPr lang="en-US" sz="1600" dirty="0">
                <a:effectLst/>
                <a:latin typeface="Times New Roman" panose="02020603050405020304" pitchFamily="18" charset="0"/>
                <a:ea typeface="Times New Roman" panose="02020603050405020304" pitchFamily="18" charset="0"/>
              </a:rPr>
              <a:t> social </a:t>
            </a:r>
            <a:r>
              <a:rPr lang="en-US" sz="1600" dirty="0" err="1">
                <a:effectLst/>
                <a:latin typeface="Times New Roman" panose="02020603050405020304" pitchFamily="18" charset="0"/>
                <a:ea typeface="Times New Roman" panose="02020603050405020304" pitchFamily="18" charset="0"/>
              </a:rPr>
              <a:t>en</a:t>
            </a:r>
            <a:r>
              <a:rPr lang="en-US" sz="1600" dirty="0">
                <a:effectLst/>
                <a:latin typeface="Times New Roman" panose="02020603050405020304" pitchFamily="18" charset="0"/>
                <a:ea typeface="Times New Roman" panose="02020603050405020304" pitchFamily="18" charset="0"/>
              </a:rPr>
              <a:t> la </a:t>
            </a:r>
            <a:r>
              <a:rPr lang="en-US" sz="1600" dirty="0" err="1">
                <a:effectLst/>
                <a:latin typeface="Times New Roman" panose="02020603050405020304" pitchFamily="18" charset="0"/>
                <a:ea typeface="Times New Roman" panose="02020603050405020304" pitchFamily="18" charset="0"/>
              </a:rPr>
              <a:t>comuna</a:t>
            </a:r>
            <a:r>
              <a:rPr lang="en-US" sz="1600" dirty="0">
                <a:effectLst/>
                <a:latin typeface="Times New Roman" panose="02020603050405020304" pitchFamily="18" charset="0"/>
                <a:ea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endParaRPr>
          </a:p>
          <a:p>
            <a:pPr algn="just"/>
            <a:r>
              <a:rPr lang="en-US" sz="1600" dirty="0" err="1">
                <a:effectLst/>
                <a:latin typeface="Times New Roman" panose="02020603050405020304" pitchFamily="18" charset="0"/>
                <a:ea typeface="Times New Roman" panose="02020603050405020304" pitchFamily="18" charset="0"/>
              </a:rPr>
              <a:t>considerando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particularmente</a:t>
            </a:r>
            <a:r>
              <a:rPr lang="en-US" sz="1600" dirty="0">
                <a:effectLst/>
                <a:latin typeface="Times New Roman" panose="02020603050405020304" pitchFamily="18" charset="0"/>
                <a:ea typeface="Times New Roman" panose="02020603050405020304" pitchFamily="18" charset="0"/>
              </a:rPr>
              <a:t> la </a:t>
            </a:r>
            <a:r>
              <a:rPr lang="en-US" sz="1600" dirty="0" err="1">
                <a:effectLst/>
                <a:latin typeface="Times New Roman" panose="02020603050405020304" pitchFamily="18" charset="0"/>
                <a:ea typeface="Times New Roman" panose="02020603050405020304" pitchFamily="18" charset="0"/>
              </a:rPr>
              <a:t>integración</a:t>
            </a:r>
            <a:r>
              <a:rPr lang="en-US" sz="1600" dirty="0">
                <a:effectLst/>
                <a:latin typeface="Times New Roman" panose="02020603050405020304" pitchFamily="18" charset="0"/>
                <a:ea typeface="Times New Roman" panose="02020603050405020304" pitchFamily="18" charset="0"/>
              </a:rPr>
              <a:t> de sus </a:t>
            </a:r>
            <a:r>
              <a:rPr lang="en-US" sz="1600" dirty="0" err="1">
                <a:effectLst/>
                <a:latin typeface="Times New Roman" panose="02020603050405020304" pitchFamily="18" charset="0"/>
                <a:ea typeface="Times New Roman" panose="02020603050405020304" pitchFamily="18" charset="0"/>
              </a:rPr>
              <a:t>habitantes</a:t>
            </a:r>
            <a:r>
              <a:rPr lang="en-US" sz="1600" dirty="0">
                <a:effectLst/>
                <a:latin typeface="Times New Roman" panose="02020603050405020304" pitchFamily="18" charset="0"/>
                <a:ea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endParaRPr>
          </a:p>
          <a:p>
            <a:pPr algn="just"/>
            <a:r>
              <a:rPr lang="en-US" sz="1600" dirty="0">
                <a:effectLst/>
                <a:latin typeface="Times New Roman" panose="02020603050405020304" pitchFamily="18" charset="0"/>
                <a:ea typeface="Times New Roman" panose="02020603050405020304" pitchFamily="18" charset="0"/>
              </a:rPr>
              <a:t>2.- </a:t>
            </a:r>
            <a:r>
              <a:rPr lang="en-US" sz="1600" dirty="0" err="1">
                <a:effectLst/>
                <a:latin typeface="Times New Roman" panose="02020603050405020304" pitchFamily="18" charset="0"/>
                <a:ea typeface="Times New Roman" panose="02020603050405020304" pitchFamily="18" charset="0"/>
              </a:rPr>
              <a:t>Prestar</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asesoría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técnica</a:t>
            </a:r>
            <a:r>
              <a:rPr lang="en-US" sz="1600" dirty="0">
                <a:effectLst/>
                <a:latin typeface="Times New Roman" panose="02020603050405020304" pitchFamily="18" charset="0"/>
                <a:ea typeface="Times New Roman" panose="02020603050405020304" pitchFamily="18" charset="0"/>
              </a:rPr>
              <a:t> y social a las personas y </a:t>
            </a:r>
            <a:r>
              <a:rPr lang="en-US" sz="1600" dirty="0" err="1">
                <a:effectLst/>
                <a:latin typeface="Times New Roman" panose="02020603050405020304" pitchFamily="18" charset="0"/>
                <a:ea typeface="Times New Roman" panose="02020603050405020304" pitchFamily="18" charset="0"/>
              </a:rPr>
              <a:t>familias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en</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materias</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orientación</a:t>
            </a:r>
            <a:r>
              <a:rPr lang="en-US" sz="1600" dirty="0">
                <a:effectLst/>
                <a:latin typeface="Times New Roman" panose="02020603050405020304" pitchFamily="18" charset="0"/>
                <a:ea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endParaRPr>
          </a:p>
          <a:p>
            <a:pPr algn="just"/>
            <a:r>
              <a:rPr lang="en-US" sz="1600" dirty="0" err="1">
                <a:effectLst/>
                <a:latin typeface="Times New Roman" panose="02020603050405020304" pitchFamily="18" charset="0"/>
                <a:ea typeface="Times New Roman" panose="02020603050405020304" pitchFamily="18" charset="0"/>
              </a:rPr>
              <a:t>evaluación</a:t>
            </a:r>
            <a:r>
              <a:rPr lang="en-US" sz="1600" dirty="0">
                <a:effectLst/>
                <a:latin typeface="Times New Roman" panose="02020603050405020304" pitchFamily="18" charset="0"/>
                <a:ea typeface="Times New Roman" panose="02020603050405020304" pitchFamily="18" charset="0"/>
              </a:rPr>
              <a:t> y </a:t>
            </a:r>
            <a:r>
              <a:rPr lang="en-US" sz="1600" dirty="0" err="1">
                <a:effectLst/>
                <a:latin typeface="Times New Roman" panose="02020603050405020304" pitchFamily="18" charset="0"/>
                <a:ea typeface="Times New Roman" panose="02020603050405020304" pitchFamily="18" charset="0"/>
              </a:rPr>
              <a:t>apoyo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asistencial</a:t>
            </a:r>
            <a:r>
              <a:rPr lang="en-US" sz="1600" dirty="0">
                <a:effectLst/>
                <a:latin typeface="Times New Roman" panose="02020603050405020304" pitchFamily="18" charset="0"/>
                <a:ea typeface="Times New Roman" panose="02020603050405020304" pitchFamily="18" charset="0"/>
              </a:rPr>
              <a:t>, y </a:t>
            </a:r>
            <a:r>
              <a:rPr lang="en-US" sz="1600" dirty="0" err="1">
                <a:effectLst/>
                <a:latin typeface="Times New Roman" panose="02020603050405020304" pitchFamily="18" charset="0"/>
                <a:ea typeface="Times New Roman" panose="02020603050405020304" pitchFamily="18" charset="0"/>
              </a:rPr>
              <a:t>otras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competencias</a:t>
            </a:r>
            <a:r>
              <a:rPr lang="en-US" sz="1600" dirty="0">
                <a:effectLst/>
                <a:latin typeface="Times New Roman" panose="02020603050405020304" pitchFamily="18" charset="0"/>
                <a:ea typeface="Times New Roman" panose="02020603050405020304" pitchFamily="18" charset="0"/>
              </a:rPr>
              <a:t> de la </a:t>
            </a:r>
            <a:r>
              <a:rPr lang="en-US" sz="1600" dirty="0" err="1">
                <a:effectLst/>
                <a:latin typeface="Times New Roman" panose="02020603050405020304" pitchFamily="18" charset="0"/>
                <a:ea typeface="Times New Roman" panose="02020603050405020304" pitchFamily="18" charset="0"/>
              </a:rPr>
              <a:t>Dirección</a:t>
            </a:r>
            <a:r>
              <a:rPr lang="en-US" sz="1600" dirty="0">
                <a:effectLst/>
                <a:latin typeface="Times New Roman" panose="02020603050405020304" pitchFamily="18" charset="0"/>
                <a:ea typeface="Times New Roman" panose="02020603050405020304" pitchFamily="18" charset="0"/>
              </a:rPr>
              <a:t>.</a:t>
            </a:r>
            <a:endParaRPr lang="es-CL" sz="1600" dirty="0">
              <a:effectLst/>
              <a:latin typeface="Times New Roman" panose="02020603050405020304" pitchFamily="18" charset="0"/>
              <a:ea typeface="Times New Roman" panose="02020603050405020304" pitchFamily="18" charset="0"/>
            </a:endParaRPr>
          </a:p>
          <a:p>
            <a:pPr algn="just"/>
            <a:r>
              <a:rPr lang="en-US" sz="1600" dirty="0">
                <a:effectLst/>
                <a:latin typeface="Times New Roman" panose="02020603050405020304" pitchFamily="18" charset="0"/>
                <a:ea typeface="Times New Roman" panose="02020603050405020304" pitchFamily="18" charset="0"/>
              </a:rPr>
              <a:t>3.- </a:t>
            </a:r>
            <a:r>
              <a:rPr lang="en-US" sz="1600" dirty="0" err="1">
                <a:effectLst/>
                <a:latin typeface="Times New Roman" panose="02020603050405020304" pitchFamily="18" charset="0"/>
                <a:ea typeface="Times New Roman" panose="02020603050405020304" pitchFamily="18" charset="0"/>
              </a:rPr>
              <a:t>Proponer</a:t>
            </a:r>
            <a:r>
              <a:rPr lang="en-US" sz="1600" dirty="0">
                <a:effectLst/>
                <a:latin typeface="Times New Roman" panose="02020603050405020304" pitchFamily="18" charset="0"/>
                <a:ea typeface="Times New Roman" panose="02020603050405020304" pitchFamily="18" charset="0"/>
              </a:rPr>
              <a:t> y </a:t>
            </a:r>
            <a:r>
              <a:rPr lang="en-US" sz="1600" dirty="0" err="1">
                <a:effectLst/>
                <a:latin typeface="Times New Roman" panose="02020603050405020304" pitchFamily="18" charset="0"/>
                <a:ea typeface="Times New Roman" panose="02020603050405020304" pitchFamily="18" charset="0"/>
              </a:rPr>
              <a:t>ejecutar</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cuando</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corresponda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medidas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tendientes</a:t>
            </a:r>
            <a:r>
              <a:rPr lang="en-US" sz="1600" dirty="0">
                <a:effectLst/>
                <a:latin typeface="Times New Roman" panose="02020603050405020304" pitchFamily="18" charset="0"/>
                <a:ea typeface="Times New Roman" panose="02020603050405020304" pitchFamily="18" charset="0"/>
              </a:rPr>
              <a:t> a </a:t>
            </a:r>
            <a:r>
              <a:rPr lang="en-US" sz="1600" dirty="0" err="1">
                <a:effectLst/>
                <a:latin typeface="Times New Roman" panose="02020603050405020304" pitchFamily="18" charset="0"/>
                <a:ea typeface="Times New Roman" panose="02020603050405020304" pitchFamily="18" charset="0"/>
              </a:rPr>
              <a:t>materializar</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acciones</a:t>
            </a:r>
            <a:endParaRPr lang="es-CL" sz="1600" dirty="0">
              <a:effectLst/>
              <a:latin typeface="Times New Roman" panose="02020603050405020304" pitchFamily="18" charset="0"/>
              <a:ea typeface="Times New Roman" panose="02020603050405020304" pitchFamily="18" charset="0"/>
            </a:endParaRPr>
          </a:p>
          <a:p>
            <a:pPr algn="just"/>
            <a:r>
              <a:rPr lang="en-US" sz="1600" dirty="0" err="1">
                <a:effectLst/>
                <a:latin typeface="Times New Roman" panose="02020603050405020304" pitchFamily="18" charset="0"/>
                <a:ea typeface="Times New Roman" panose="02020603050405020304" pitchFamily="18" charset="0"/>
              </a:rPr>
              <a:t>relacionadas</a:t>
            </a:r>
            <a:r>
              <a:rPr lang="en-US" sz="1600" dirty="0">
                <a:effectLst/>
                <a:latin typeface="Times New Roman" panose="02020603050405020304" pitchFamily="18" charset="0"/>
                <a:ea typeface="Times New Roman" panose="02020603050405020304" pitchFamily="18" charset="0"/>
              </a:rPr>
              <a:t> con la </a:t>
            </a:r>
            <a:r>
              <a:rPr lang="en-US" sz="1600" dirty="0" err="1">
                <a:effectLst/>
                <a:latin typeface="Times New Roman" panose="02020603050405020304" pitchFamily="18" charset="0"/>
                <a:ea typeface="Times New Roman" panose="02020603050405020304" pitchFamily="18" charset="0"/>
              </a:rPr>
              <a:t>asistencia</a:t>
            </a:r>
            <a:r>
              <a:rPr lang="en-US" sz="1600" dirty="0">
                <a:effectLst/>
                <a:latin typeface="Times New Roman" panose="02020603050405020304" pitchFamily="18" charset="0"/>
                <a:ea typeface="Times New Roman" panose="02020603050405020304" pitchFamily="18" charset="0"/>
              </a:rPr>
              <a:t> social, </a:t>
            </a:r>
            <a:r>
              <a:rPr lang="en-US" sz="1600" dirty="0" err="1">
                <a:effectLst/>
                <a:latin typeface="Times New Roman" panose="02020603050405020304" pitchFamily="18" charset="0"/>
                <a:ea typeface="Times New Roman" panose="02020603050405020304" pitchFamily="18" charset="0"/>
              </a:rPr>
              <a:t>salud</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pública</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postulación</a:t>
            </a:r>
            <a:r>
              <a:rPr lang="en-US" sz="1600" dirty="0">
                <a:effectLst/>
                <a:latin typeface="Times New Roman" panose="02020603050405020304" pitchFamily="18" charset="0"/>
                <a:ea typeface="Times New Roman" panose="02020603050405020304" pitchFamily="18" charset="0"/>
              </a:rPr>
              <a:t> a </a:t>
            </a:r>
            <a:r>
              <a:rPr lang="en-US" sz="1600" dirty="0" err="1">
                <a:effectLst/>
                <a:latin typeface="Times New Roman" panose="02020603050405020304" pitchFamily="18" charset="0"/>
                <a:ea typeface="Times New Roman" panose="02020603050405020304" pitchFamily="18" charset="0"/>
              </a:rPr>
              <a:t>subsidios</a:t>
            </a:r>
            <a:r>
              <a:rPr lang="en-US" sz="1600" dirty="0">
                <a:effectLst/>
                <a:latin typeface="Times New Roman" panose="02020603050405020304" pitchFamily="18" charset="0"/>
                <a:ea typeface="Times New Roman" panose="02020603050405020304" pitchFamily="18" charset="0"/>
              </a:rPr>
              <a:t> </a:t>
            </a:r>
            <a:r>
              <a:rPr lang="en-US" sz="1600" dirty="0" err="1">
                <a:effectLst/>
                <a:latin typeface="Times New Roman" panose="02020603050405020304" pitchFamily="18" charset="0"/>
                <a:ea typeface="Times New Roman" panose="02020603050405020304" pitchFamily="18" charset="0"/>
              </a:rPr>
              <a:t>asistenciales</a:t>
            </a:r>
            <a:r>
              <a:rPr lang="en-US" sz="1600" dirty="0">
                <a:effectLst/>
                <a:latin typeface="Times New Roman" panose="02020603050405020304" pitchFamily="18" charset="0"/>
                <a:ea typeface="Times New Roman" panose="02020603050405020304" pitchFamily="18" charset="0"/>
              </a:rPr>
              <a:t> y</a:t>
            </a:r>
            <a:endParaRPr lang="es-CL" sz="1600" dirty="0">
              <a:effectLst/>
              <a:latin typeface="Times New Roman" panose="02020603050405020304" pitchFamily="18" charset="0"/>
              <a:ea typeface="Times New Roman" panose="02020603050405020304" pitchFamily="18" charset="0"/>
            </a:endParaRPr>
          </a:p>
          <a:p>
            <a:pPr algn="just"/>
            <a:r>
              <a:rPr lang="en-US" sz="1600" dirty="0" err="1">
                <a:effectLst/>
                <a:latin typeface="Times New Roman" panose="02020603050405020304" pitchFamily="18" charset="0"/>
                <a:ea typeface="Times New Roman" panose="02020603050405020304" pitchFamily="18" charset="0"/>
              </a:rPr>
              <a:t>aplicación</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instrumentos</a:t>
            </a:r>
            <a:r>
              <a:rPr lang="en-US" sz="1600" dirty="0">
                <a:effectLst/>
                <a:latin typeface="Times New Roman" panose="02020603050405020304" pitchFamily="18" charset="0"/>
                <a:ea typeface="Times New Roman" panose="02020603050405020304" pitchFamily="18" charset="0"/>
              </a:rPr>
              <a:t> de </a:t>
            </a:r>
            <a:r>
              <a:rPr lang="en-US" sz="1600" dirty="0" err="1">
                <a:effectLst/>
                <a:latin typeface="Times New Roman" panose="02020603050405020304" pitchFamily="18" charset="0"/>
                <a:ea typeface="Times New Roman" panose="02020603050405020304" pitchFamily="18" charset="0"/>
              </a:rPr>
              <a:t>evaluación</a:t>
            </a:r>
            <a:r>
              <a:rPr lang="en-US" sz="1600" dirty="0">
                <a:effectLst/>
                <a:latin typeface="Times New Roman" panose="02020603050405020304" pitchFamily="18" charset="0"/>
                <a:ea typeface="Times New Roman" panose="02020603050405020304" pitchFamily="18" charset="0"/>
              </a:rPr>
              <a:t> social.</a:t>
            </a:r>
            <a:endParaRPr lang="es-CL" sz="16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C3B29646-C08E-C06A-2C10-78615229E5FE}"/>
              </a:ext>
            </a:extLst>
          </p:cNvPr>
          <p:cNvSpPr txBox="1"/>
          <p:nvPr/>
        </p:nvSpPr>
        <p:spPr>
          <a:xfrm>
            <a:off x="344425" y="4161534"/>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AD2F4D4B-CA3A-87E3-632A-A60D70182D9F}"/>
              </a:ext>
            </a:extLst>
          </p:cNvPr>
          <p:cNvGraphicFramePr>
            <a:graphicFrameLocks noGrp="1"/>
          </p:cNvGraphicFramePr>
          <p:nvPr>
            <p:extLst>
              <p:ext uri="{D42A27DB-BD31-4B8C-83A1-F6EECF244321}">
                <p14:modId xmlns:p14="http://schemas.microsoft.com/office/powerpoint/2010/main" val="284614172"/>
              </p:ext>
            </p:extLst>
          </p:nvPr>
        </p:nvGraphicFramePr>
        <p:xfrm>
          <a:off x="502920" y="4596010"/>
          <a:ext cx="5160235" cy="1387595"/>
        </p:xfrm>
        <a:graphic>
          <a:graphicData uri="http://schemas.openxmlformats.org/drawingml/2006/table">
            <a:tbl>
              <a:tblPr>
                <a:tableStyleId>{5C22544A-7EE6-4342-B048-85BDC9FD1C3A}</a:tableStyleId>
              </a:tblPr>
              <a:tblGrid>
                <a:gridCol w="5160235">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Acción Social</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kern="1200" dirty="0">
                          <a:solidFill>
                            <a:schemeClr val="dk1"/>
                          </a:solidFill>
                          <a:effectLst/>
                          <a:latin typeface="Aptos Narrow" panose="020B0004020202020204" pitchFamily="34" charset="0"/>
                          <a:ea typeface="+mn-ea"/>
                          <a:cs typeface="+mn-cs"/>
                        </a:rPr>
                        <a:t>Departamento de Programas Sociales en convenio con herramientas del Estado</a:t>
                      </a: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n-US" sz="1200" u="none" strike="noStrike" kern="1200" dirty="0" err="1">
                          <a:solidFill>
                            <a:schemeClr val="dk1"/>
                          </a:solidFill>
                          <a:effectLst/>
                          <a:latin typeface="Aptos Narrow" panose="020B0004020202020204" pitchFamily="34" charset="0"/>
                          <a:ea typeface="+mn-ea"/>
                          <a:cs typeface="+mn-cs"/>
                        </a:rPr>
                        <a:t>Departamento</a:t>
                      </a:r>
                      <a:r>
                        <a:rPr lang="en-US" sz="1200" u="none" strike="noStrike" kern="1200" dirty="0">
                          <a:solidFill>
                            <a:schemeClr val="dk1"/>
                          </a:solidFill>
                          <a:effectLst/>
                          <a:latin typeface="Aptos Narrow" panose="020B0004020202020204" pitchFamily="34" charset="0"/>
                          <a:ea typeface="+mn-ea"/>
                          <a:cs typeface="+mn-cs"/>
                        </a:rPr>
                        <a:t> de </a:t>
                      </a:r>
                      <a:r>
                        <a:rPr lang="en-US" sz="1200" u="none" strike="noStrike" kern="1200" dirty="0" err="1">
                          <a:solidFill>
                            <a:schemeClr val="dk1"/>
                          </a:solidFill>
                          <a:effectLst/>
                          <a:latin typeface="Aptos Narrow" panose="020B0004020202020204" pitchFamily="34" charset="0"/>
                          <a:ea typeface="+mn-ea"/>
                          <a:cs typeface="+mn-cs"/>
                        </a:rPr>
                        <a:t>Programas</a:t>
                      </a:r>
                      <a:r>
                        <a:rPr lang="en-US" sz="1200" u="none" strike="noStrike" kern="1200" dirty="0">
                          <a:solidFill>
                            <a:schemeClr val="dk1"/>
                          </a:solidFill>
                          <a:effectLst/>
                          <a:latin typeface="Aptos Narrow" panose="020B0004020202020204" pitchFamily="34" charset="0"/>
                          <a:ea typeface="+mn-ea"/>
                          <a:cs typeface="+mn-cs"/>
                        </a:rPr>
                        <a:t> </a:t>
                      </a:r>
                      <a:r>
                        <a:rPr lang="en-US" sz="1200" u="none" strike="noStrike" kern="1200" dirty="0" err="1">
                          <a:solidFill>
                            <a:schemeClr val="dk1"/>
                          </a:solidFill>
                          <a:effectLst/>
                          <a:latin typeface="Aptos Narrow" panose="020B0004020202020204" pitchFamily="34" charset="0"/>
                          <a:ea typeface="+mn-ea"/>
                          <a:cs typeface="+mn-cs"/>
                        </a:rPr>
                        <a:t>sociales</a:t>
                      </a:r>
                      <a:r>
                        <a:rPr lang="en-US" sz="1200" u="none" strike="noStrike" kern="1200" dirty="0">
                          <a:solidFill>
                            <a:schemeClr val="dk1"/>
                          </a:solidFill>
                          <a:effectLst/>
                          <a:latin typeface="Aptos Narrow" panose="020B0004020202020204" pitchFamily="34" charset="0"/>
                          <a:ea typeface="+mn-ea"/>
                          <a:cs typeface="+mn-cs"/>
                        </a:rPr>
                        <a:t> </a:t>
                      </a:r>
                      <a:r>
                        <a:rPr lang="en-US" sz="1200" u="none" strike="noStrike" kern="1200" dirty="0" err="1">
                          <a:solidFill>
                            <a:schemeClr val="dk1"/>
                          </a:solidFill>
                          <a:effectLst/>
                          <a:latin typeface="Aptos Narrow" panose="020B0004020202020204" pitchFamily="34" charset="0"/>
                          <a:ea typeface="+mn-ea"/>
                          <a:cs typeface="+mn-cs"/>
                        </a:rPr>
                        <a:t>en</a:t>
                      </a:r>
                      <a:r>
                        <a:rPr lang="en-US" sz="1200" u="none" strike="noStrike" kern="1200" dirty="0">
                          <a:solidFill>
                            <a:schemeClr val="dk1"/>
                          </a:solidFill>
                          <a:effectLst/>
                          <a:latin typeface="Aptos Narrow" panose="020B0004020202020204" pitchFamily="34" charset="0"/>
                          <a:ea typeface="+mn-ea"/>
                          <a:cs typeface="+mn-cs"/>
                        </a:rPr>
                        <a:t> </a:t>
                      </a:r>
                      <a:r>
                        <a:rPr lang="en-US" sz="1200" u="none" strike="noStrike" kern="1200" dirty="0" err="1">
                          <a:solidFill>
                            <a:schemeClr val="dk1"/>
                          </a:solidFill>
                          <a:effectLst/>
                          <a:latin typeface="Aptos Narrow" panose="020B0004020202020204" pitchFamily="34" charset="0"/>
                          <a:ea typeface="+mn-ea"/>
                          <a:cs typeface="+mn-cs"/>
                        </a:rPr>
                        <a:t>convenio</a:t>
                      </a:r>
                      <a:r>
                        <a:rPr lang="en-US" sz="1200" u="none" strike="noStrike" kern="1200" dirty="0">
                          <a:solidFill>
                            <a:schemeClr val="dk1"/>
                          </a:solidFill>
                          <a:effectLst/>
                          <a:latin typeface="Aptos Narrow" panose="020B0004020202020204" pitchFamily="34" charset="0"/>
                          <a:ea typeface="+mn-ea"/>
                          <a:cs typeface="+mn-cs"/>
                        </a:rPr>
                        <a:t> con </a:t>
                      </a:r>
                      <a:r>
                        <a:rPr lang="en-US" sz="1200" u="none" strike="noStrike" kern="1200" dirty="0" err="1">
                          <a:solidFill>
                            <a:schemeClr val="dk1"/>
                          </a:solidFill>
                          <a:effectLst/>
                          <a:latin typeface="Aptos Narrow" panose="020B0004020202020204" pitchFamily="34" charset="0"/>
                          <a:ea typeface="+mn-ea"/>
                          <a:cs typeface="+mn-cs"/>
                        </a:rPr>
                        <a:t>intervención</a:t>
                      </a:r>
                      <a:r>
                        <a:rPr lang="en-US" sz="1200" u="none" strike="noStrike" kern="1200" dirty="0">
                          <a:solidFill>
                            <a:schemeClr val="dk1"/>
                          </a:solidFill>
                          <a:effectLst/>
                          <a:latin typeface="Aptos Narrow" panose="020B0004020202020204" pitchFamily="34" charset="0"/>
                          <a:ea typeface="+mn-ea"/>
                          <a:cs typeface="+mn-cs"/>
                        </a:rPr>
                        <a:t> del Estado</a:t>
                      </a:r>
                      <a:br>
                        <a:rPr lang="en-US" sz="1200" u="none" strike="noStrike" kern="1200" dirty="0">
                          <a:solidFill>
                            <a:schemeClr val="dk1"/>
                          </a:solidFill>
                          <a:effectLst/>
                          <a:latin typeface="Aptos Narrow" panose="020B0004020202020204" pitchFamily="34" charset="0"/>
                          <a:ea typeface="+mn-ea"/>
                          <a:cs typeface="+mn-cs"/>
                        </a:rPr>
                      </a:br>
                      <a:r>
                        <a:rPr lang="en-US" sz="1200" u="none" strike="noStrike" kern="1200" dirty="0" err="1">
                          <a:solidFill>
                            <a:schemeClr val="dk1"/>
                          </a:solidFill>
                          <a:effectLst/>
                          <a:latin typeface="Aptos Narrow" panose="020B0004020202020204" pitchFamily="34" charset="0"/>
                          <a:ea typeface="+mn-ea"/>
                          <a:cs typeface="+mn-cs"/>
                        </a:rPr>
                        <a:t>Departamento</a:t>
                      </a:r>
                      <a:r>
                        <a:rPr lang="en-US" sz="1200" u="none" strike="noStrike" kern="1200" dirty="0">
                          <a:solidFill>
                            <a:schemeClr val="dk1"/>
                          </a:solidFill>
                          <a:effectLst/>
                          <a:latin typeface="Aptos Narrow" panose="020B0004020202020204" pitchFamily="34" charset="0"/>
                          <a:ea typeface="+mn-ea"/>
                          <a:cs typeface="+mn-cs"/>
                        </a:rPr>
                        <a:t> de </a:t>
                      </a:r>
                      <a:r>
                        <a:rPr lang="en-US" sz="1200" u="none" strike="noStrike" kern="1200" dirty="0" err="1">
                          <a:solidFill>
                            <a:schemeClr val="dk1"/>
                          </a:solidFill>
                          <a:effectLst/>
                          <a:latin typeface="Aptos Narrow" panose="020B0004020202020204" pitchFamily="34" charset="0"/>
                          <a:ea typeface="+mn-ea"/>
                          <a:cs typeface="+mn-cs"/>
                        </a:rPr>
                        <a:t>Nivelación</a:t>
                      </a:r>
                      <a:r>
                        <a:rPr lang="en-US" sz="1200" u="none" strike="noStrike" kern="1200" dirty="0">
                          <a:solidFill>
                            <a:schemeClr val="dk1"/>
                          </a:solidFill>
                          <a:effectLst/>
                          <a:latin typeface="Aptos Narrow" panose="020B0004020202020204" pitchFamily="34" charset="0"/>
                          <a:ea typeface="+mn-ea"/>
                          <a:cs typeface="+mn-cs"/>
                        </a:rPr>
                        <a:t> de </a:t>
                      </a:r>
                      <a:r>
                        <a:rPr lang="en-US" sz="1200" u="none" strike="noStrike" kern="1200" dirty="0" err="1">
                          <a:solidFill>
                            <a:schemeClr val="dk1"/>
                          </a:solidFill>
                          <a:effectLst/>
                          <a:latin typeface="Aptos Narrow" panose="020B0004020202020204" pitchFamily="34" charset="0"/>
                          <a:ea typeface="+mn-ea"/>
                          <a:cs typeface="+mn-cs"/>
                        </a:rPr>
                        <a:t>Estudios</a:t>
                      </a:r>
                      <a:r>
                        <a:rPr lang="en-US" sz="1200" u="none" strike="noStrike" kern="1200" dirty="0">
                          <a:solidFill>
                            <a:schemeClr val="dk1"/>
                          </a:solidFill>
                          <a:effectLst/>
                          <a:latin typeface="Aptos Narrow" panose="020B0004020202020204" pitchFamily="34" charset="0"/>
                          <a:ea typeface="+mn-ea"/>
                          <a:cs typeface="+mn-cs"/>
                        </a:rPr>
                        <a:t> </a:t>
                      </a:r>
                      <a:br>
                        <a:rPr lang="en-US" sz="1200" u="none" strike="noStrike" kern="1200" dirty="0">
                          <a:solidFill>
                            <a:schemeClr val="dk1"/>
                          </a:solidFill>
                          <a:effectLst/>
                          <a:latin typeface="Aptos Narrow" panose="020B0004020202020204" pitchFamily="34" charset="0"/>
                          <a:ea typeface="+mn-ea"/>
                          <a:cs typeface="+mn-cs"/>
                        </a:rPr>
                      </a:br>
                      <a:r>
                        <a:rPr lang="en-US" sz="1200" u="none" strike="noStrike" kern="1200" dirty="0">
                          <a:solidFill>
                            <a:schemeClr val="dk1"/>
                          </a:solidFill>
                          <a:effectLst/>
                          <a:latin typeface="Aptos Narrow" panose="020B0004020202020204" pitchFamily="34" charset="0"/>
                          <a:ea typeface="+mn-ea"/>
                          <a:cs typeface="+mn-cs"/>
                        </a:rPr>
                        <a:t>Unidad de Calle</a:t>
                      </a:r>
                      <a:br>
                        <a:rPr lang="en-US" sz="1200" u="none" strike="noStrike" kern="1200" dirty="0">
                          <a:solidFill>
                            <a:schemeClr val="dk1"/>
                          </a:solidFill>
                          <a:effectLst/>
                          <a:latin typeface="Aptos Narrow" panose="020B0004020202020204" pitchFamily="34" charset="0"/>
                          <a:ea typeface="+mn-ea"/>
                          <a:cs typeface="+mn-cs"/>
                        </a:rPr>
                      </a:br>
                      <a:r>
                        <a:rPr lang="en-US" sz="1200" u="none" strike="noStrike" kern="1200" dirty="0">
                          <a:solidFill>
                            <a:schemeClr val="dk1"/>
                          </a:solidFill>
                          <a:effectLst/>
                          <a:latin typeface="Aptos Narrow" panose="020B0004020202020204" pitchFamily="34" charset="0"/>
                          <a:ea typeface="+mn-ea"/>
                          <a:cs typeface="+mn-cs"/>
                        </a:rPr>
                        <a:t>Unidad de </a:t>
                      </a:r>
                      <a:r>
                        <a:rPr lang="en-US" sz="1200" u="none" strike="noStrike" kern="1200" dirty="0" err="1">
                          <a:solidFill>
                            <a:schemeClr val="dk1"/>
                          </a:solidFill>
                          <a:effectLst/>
                          <a:latin typeface="Aptos Narrow" panose="020B0004020202020204" pitchFamily="34" charset="0"/>
                          <a:ea typeface="+mn-ea"/>
                          <a:cs typeface="+mn-cs"/>
                        </a:rPr>
                        <a:t>Apoyo</a:t>
                      </a:r>
                      <a:r>
                        <a:rPr lang="en-US" sz="1200" u="none" strike="noStrike" kern="1200" dirty="0">
                          <a:solidFill>
                            <a:schemeClr val="dk1"/>
                          </a:solidFill>
                          <a:effectLst/>
                          <a:latin typeface="Aptos Narrow" panose="020B0004020202020204" pitchFamily="34" charset="0"/>
                          <a:ea typeface="+mn-ea"/>
                          <a:cs typeface="+mn-cs"/>
                        </a:rPr>
                        <a:t> a la </a:t>
                      </a:r>
                      <a:r>
                        <a:rPr lang="en-US" sz="1200" u="none" strike="noStrike" kern="1200" dirty="0" err="1">
                          <a:solidFill>
                            <a:schemeClr val="dk1"/>
                          </a:solidFill>
                          <a:effectLst/>
                          <a:latin typeface="Aptos Narrow" panose="020B0004020202020204" pitchFamily="34" charset="0"/>
                          <a:ea typeface="+mn-ea"/>
                          <a:cs typeface="+mn-cs"/>
                        </a:rPr>
                        <a:t>Gestión</a:t>
                      </a:r>
                      <a:br>
                        <a:rPr lang="en-US" sz="1200" u="none" strike="noStrike" kern="1200" dirty="0">
                          <a:solidFill>
                            <a:schemeClr val="dk1"/>
                          </a:solidFill>
                          <a:effectLst/>
                          <a:latin typeface="Aptos Narrow" panose="020B0004020202020204" pitchFamily="34" charset="0"/>
                          <a:ea typeface="+mn-ea"/>
                          <a:cs typeface="+mn-cs"/>
                        </a:rPr>
                      </a:br>
                      <a:endParaRPr lang="es-CL" sz="1200" u="none" strike="noStrike" kern="1200" dirty="0">
                        <a:solidFill>
                          <a:schemeClr val="dk1"/>
                        </a:solidFill>
                        <a:effectLst/>
                        <a:latin typeface="Aptos Narrow" panose="020B0004020202020204" pitchFamily="34" charset="0"/>
                        <a:ea typeface="+mn-ea"/>
                        <a:cs typeface="+mn-cs"/>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E130BE21-6017-0087-51A6-63ED751F94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661245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Medio </a:t>
            </a:r>
            <a:r>
              <a:rPr lang="en-US" sz="4000" b="1" dirty="0" err="1">
                <a:latin typeface="PT Sans Narrow" panose="020B0506020203020204" pitchFamily="34" charset="0"/>
              </a:rPr>
              <a:t>Ambiente</a:t>
            </a:r>
            <a:r>
              <a:rPr lang="en-US" sz="4000" b="1" dirty="0">
                <a:latin typeface="PT Sans Narrow" panose="020B0506020203020204" pitchFamily="34" charset="0"/>
              </a:rPr>
              <a:t>, </a:t>
            </a:r>
            <a:r>
              <a:rPr lang="en-US" sz="4000" b="1" dirty="0" err="1">
                <a:latin typeface="PT Sans Narrow" panose="020B0506020203020204" pitchFamily="34" charset="0"/>
              </a:rPr>
              <a:t>Aseo</a:t>
            </a:r>
            <a:r>
              <a:rPr lang="en-US" sz="4000" b="1" dirty="0">
                <a:latin typeface="PT Sans Narrow" panose="020B0506020203020204" pitchFamily="34" charset="0"/>
              </a:rPr>
              <a:t>, </a:t>
            </a:r>
            <a:r>
              <a:rPr lang="en-US" sz="4000" b="1" dirty="0" err="1">
                <a:latin typeface="PT Sans Narrow" panose="020B0506020203020204" pitchFamily="34" charset="0"/>
              </a:rPr>
              <a:t>Ornato</a:t>
            </a:r>
            <a:r>
              <a:rPr lang="en-US" sz="4000" b="1" dirty="0">
                <a:latin typeface="PT Sans Narrow" panose="020B0506020203020204" pitchFamily="34" charset="0"/>
              </a:rPr>
              <a:t> y </a:t>
            </a:r>
            <a:r>
              <a:rPr lang="en-US" sz="4000" b="1" dirty="0" err="1">
                <a:latin typeface="PT Sans Narrow" panose="020B0506020203020204" pitchFamily="34" charset="0"/>
              </a:rPr>
              <a:t>Áreas</a:t>
            </a:r>
            <a:r>
              <a:rPr lang="en-US" sz="4000" b="1" dirty="0">
                <a:latin typeface="PT Sans Narrow" panose="020B0506020203020204" pitchFamily="34" charset="0"/>
              </a:rPr>
              <a:t> Verdes</a:t>
            </a:r>
          </a:p>
        </p:txBody>
      </p:sp>
      <p:sp>
        <p:nvSpPr>
          <p:cNvPr id="2" name="CuadroTexto 1">
            <a:extLst>
              <a:ext uri="{FF2B5EF4-FFF2-40B4-BE49-F238E27FC236}">
                <a16:creationId xmlns:a16="http://schemas.microsoft.com/office/drawing/2014/main" id="{8FC60EEC-5DF1-7A45-DDBF-083CC5C7BB49}"/>
              </a:ext>
            </a:extLst>
          </p:cNvPr>
          <p:cNvSpPr txBox="1"/>
          <p:nvPr/>
        </p:nvSpPr>
        <p:spPr>
          <a:xfrm>
            <a:off x="-2447" y="644226"/>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133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CD1E16F3-5282-8D51-CD9C-695145B9CB98}"/>
              </a:ext>
            </a:extLst>
          </p:cNvPr>
          <p:cNvSpPr txBox="1"/>
          <p:nvPr/>
        </p:nvSpPr>
        <p:spPr>
          <a:xfrm>
            <a:off x="297179" y="1160056"/>
            <a:ext cx="11508925" cy="584775"/>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Medio Ambiente, Aseo, Ornato y Áreas Verdes </a:t>
            </a:r>
            <a:r>
              <a:rPr lang="es-CL" sz="1600" dirty="0">
                <a:effectLst/>
                <a:latin typeface="Times New Roman" panose="02020603050405020304" pitchFamily="18" charset="0"/>
                <a:ea typeface="Times New Roman" panose="02020603050405020304" pitchFamily="18" charset="0"/>
              </a:rPr>
              <a:t> tendrá como objetivo contribuir  al mejoramiento  del medio  ambiente, para  de esta forma  mejorar  la calidad  de vida  de los Puentealtinos.</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FB81D16E-A0F2-3342-2134-2E3AEBCA30B7}"/>
              </a:ext>
            </a:extLst>
          </p:cNvPr>
          <p:cNvSpPr txBox="1"/>
          <p:nvPr/>
        </p:nvSpPr>
        <p:spPr>
          <a:xfrm>
            <a:off x="297179" y="3998727"/>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55021E87-C9A7-F11C-53CF-58F9D6372229}"/>
              </a:ext>
            </a:extLst>
          </p:cNvPr>
          <p:cNvGraphicFramePr>
            <a:graphicFrameLocks noGrp="1"/>
          </p:cNvGraphicFramePr>
          <p:nvPr>
            <p:extLst>
              <p:ext uri="{D42A27DB-BD31-4B8C-83A1-F6EECF244321}">
                <p14:modId xmlns:p14="http://schemas.microsoft.com/office/powerpoint/2010/main" val="3338439042"/>
              </p:ext>
            </p:extLst>
          </p:nvPr>
        </p:nvGraphicFramePr>
        <p:xfrm>
          <a:off x="447057" y="4433203"/>
          <a:ext cx="5168852" cy="120471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Áreas Verdes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higiene y Zoonosis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Aseo</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Medio Ambiente</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Alumbrado Público</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Ferias Libres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2BAE567C-7070-3692-A37C-F0080C05A1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020446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just">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Operaciones</a:t>
            </a:r>
            <a:r>
              <a:rPr lang="en-US" sz="4000" b="1" dirty="0">
                <a:latin typeface="PT Sans Narrow" panose="020B0506020203020204" pitchFamily="34" charset="0"/>
              </a:rPr>
              <a:t> y </a:t>
            </a:r>
            <a:r>
              <a:rPr lang="en-US" sz="4000" b="1" dirty="0" err="1">
                <a:latin typeface="PT Sans Narrow" panose="020B0506020203020204" pitchFamily="34" charset="0"/>
              </a:rPr>
              <a:t>Emergencias</a:t>
            </a:r>
            <a:r>
              <a:rPr lang="en-US" sz="4000" b="1" dirty="0">
                <a:latin typeface="PT Sans Narrow" panose="020B0506020203020204" pitchFamily="34" charset="0"/>
              </a:rPr>
              <a:t> y </a:t>
            </a:r>
            <a:r>
              <a:rPr lang="en-US" sz="4000" b="1" dirty="0" err="1">
                <a:latin typeface="PT Sans Narrow" panose="020B0506020203020204" pitchFamily="34" charset="0"/>
              </a:rPr>
              <a:t>Gestión</a:t>
            </a:r>
            <a:r>
              <a:rPr lang="en-US" sz="4000" b="1" dirty="0">
                <a:latin typeface="PT Sans Narrow" panose="020B0506020203020204" pitchFamily="34" charset="0"/>
              </a:rPr>
              <a:t> de </a:t>
            </a:r>
            <a:r>
              <a:rPr lang="en-US" sz="4000" b="1" dirty="0" err="1">
                <a:latin typeface="PT Sans Narrow" panose="020B0506020203020204" pitchFamily="34" charset="0"/>
              </a:rPr>
              <a:t>Riesgo</a:t>
            </a:r>
            <a:r>
              <a:rPr lang="en-US" sz="4000" b="1" dirty="0">
                <a:latin typeface="PT Sans Narrow" panose="020B0506020203020204" pitchFamily="34" charset="0"/>
              </a:rPr>
              <a:t> de </a:t>
            </a:r>
            <a:r>
              <a:rPr lang="en-US" sz="4000" b="1" dirty="0" err="1">
                <a:latin typeface="PT Sans Narrow" panose="020B0506020203020204" pitchFamily="34" charset="0"/>
              </a:rPr>
              <a:t>desastres</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03054426-4F3C-19DA-E03D-178E25A829FF}"/>
              </a:ext>
            </a:extLst>
          </p:cNvPr>
          <p:cNvSpPr txBox="1"/>
          <p:nvPr/>
        </p:nvSpPr>
        <p:spPr>
          <a:xfrm>
            <a:off x="192947" y="130998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141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F939C77C-BDA4-A652-2736-4E3FE94D0A60}"/>
              </a:ext>
            </a:extLst>
          </p:cNvPr>
          <p:cNvSpPr txBox="1"/>
          <p:nvPr/>
        </p:nvSpPr>
        <p:spPr>
          <a:xfrm>
            <a:off x="278891" y="1680352"/>
            <a:ext cx="11574751" cy="1077218"/>
          </a:xfrm>
          <a:prstGeom prst="rect">
            <a:avLst/>
          </a:prstGeom>
          <a:noFill/>
        </p:spPr>
        <p:txBody>
          <a:bodyPr wrap="square">
            <a:spAutoFit/>
          </a:bodyPr>
          <a:lstStyle/>
          <a:p>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Operaciones, Emergencias y Gestión del Riesgo de Desastres,   </a:t>
            </a:r>
            <a:r>
              <a:rPr lang="es-CL" sz="1600" dirty="0">
                <a:effectLst/>
                <a:latin typeface="Times New Roman" panose="02020603050405020304" pitchFamily="18" charset="0"/>
                <a:ea typeface="Times New Roman" panose="02020603050405020304" pitchFamily="18" charset="0"/>
              </a:rPr>
              <a:t> tendrá como objetivos principales  el optimizar los servicios  de gestión, mantención y reparación de los bienes municipales insertos en el espacio público, y de </a:t>
            </a:r>
            <a:r>
              <a:rPr lang="es-CL" sz="1600" dirty="0" err="1">
                <a:effectLst/>
                <a:latin typeface="Times New Roman" panose="02020603050405020304" pitchFamily="18" charset="0"/>
                <a:ea typeface="Times New Roman" panose="02020603050405020304" pitchFamily="18" charset="0"/>
              </a:rPr>
              <a:t>de</a:t>
            </a:r>
            <a:r>
              <a:rPr lang="es-CL" sz="1600" dirty="0">
                <a:effectLst/>
                <a:latin typeface="Times New Roman" panose="02020603050405020304" pitchFamily="18" charset="0"/>
                <a:ea typeface="Times New Roman" panose="02020603050405020304" pitchFamily="18" charset="0"/>
              </a:rPr>
              <a:t> los privados que afecten a aquellos. Asimismo gestionará con la comunidad programas  de prevención y  reparación;  la gestión del Riesgo de Desastres en el territorio de la Comuna y la ejecución de acciones paliativas situaciones de  emergencia que ocurran en la  comuna.</a:t>
            </a:r>
            <a:endParaRPr lang="es-CL" sz="1600" dirty="0"/>
          </a:p>
        </p:txBody>
      </p:sp>
      <p:sp>
        <p:nvSpPr>
          <p:cNvPr id="5" name="CuadroTexto 4">
            <a:extLst>
              <a:ext uri="{FF2B5EF4-FFF2-40B4-BE49-F238E27FC236}">
                <a16:creationId xmlns:a16="http://schemas.microsoft.com/office/drawing/2014/main" id="{0050D3B2-72BA-EEE1-1C79-3A53AB157304}"/>
              </a:ext>
            </a:extLst>
          </p:cNvPr>
          <p:cNvSpPr txBox="1"/>
          <p:nvPr/>
        </p:nvSpPr>
        <p:spPr>
          <a:xfrm>
            <a:off x="297179" y="3998727"/>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EE282FB3-728C-4114-4008-59C340103690}"/>
              </a:ext>
            </a:extLst>
          </p:cNvPr>
          <p:cNvGraphicFramePr>
            <a:graphicFrameLocks noGrp="1"/>
          </p:cNvGraphicFramePr>
          <p:nvPr>
            <p:extLst>
              <p:ext uri="{D42A27DB-BD31-4B8C-83A1-F6EECF244321}">
                <p14:modId xmlns:p14="http://schemas.microsoft.com/office/powerpoint/2010/main" val="486179554"/>
              </p:ext>
            </p:extLst>
          </p:nvPr>
        </p:nvGraphicFramePr>
        <p:xfrm>
          <a:off x="447057" y="4433203"/>
          <a:ext cx="5168852" cy="102183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Operaciones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Gestión del Riesgo de Desastres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5765">
                <a:tc>
                  <a:txBody>
                    <a:bodyPr/>
                    <a:lstStyle/>
                    <a:p>
                      <a:pPr algn="l" fontAlgn="ctr"/>
                      <a:r>
                        <a:rPr lang="es-CL" sz="1200" u="none" strike="noStrike" dirty="0">
                          <a:effectLst/>
                          <a:latin typeface="Aptos Narrow" panose="020B0004020202020204" pitchFamily="34" charset="0"/>
                        </a:rPr>
                        <a:t>Departamento de Emergencias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Departamento de Bodega Central</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Control de Gestión</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99836280-7E32-17BF-D420-8548AF4271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914849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Seguridad</a:t>
            </a:r>
            <a:r>
              <a:rPr lang="en-US" sz="4000" b="1" dirty="0">
                <a:latin typeface="PT Sans Narrow" panose="020B0506020203020204" pitchFamily="34" charset="0"/>
              </a:rPr>
              <a:t> </a:t>
            </a:r>
            <a:r>
              <a:rPr lang="en-US" sz="4000" b="1" dirty="0" err="1">
                <a:latin typeface="PT Sans Narrow" panose="020B0506020203020204" pitchFamily="34" charset="0"/>
              </a:rPr>
              <a:t>Pública</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FC587071-6983-92E6-5FA1-488E99E13A49}"/>
              </a:ext>
            </a:extLst>
          </p:cNvPr>
          <p:cNvSpPr txBox="1"/>
          <p:nvPr/>
        </p:nvSpPr>
        <p:spPr>
          <a:xfrm>
            <a:off x="-2447" y="5948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147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CBA915B2-B67E-286E-2F38-68819262F7F4}"/>
              </a:ext>
            </a:extLst>
          </p:cNvPr>
          <p:cNvSpPr txBox="1"/>
          <p:nvPr/>
        </p:nvSpPr>
        <p:spPr>
          <a:xfrm>
            <a:off x="269748" y="1722606"/>
            <a:ext cx="11583895" cy="1077218"/>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Seguridad Pública</a:t>
            </a:r>
            <a:r>
              <a:rPr lang="es-CL" sz="1600" dirty="0">
                <a:effectLst/>
                <a:latin typeface="Times New Roman" panose="02020603050405020304" pitchFamily="18" charset="0"/>
                <a:ea typeface="Times New Roman" panose="02020603050405020304" pitchFamily="18" charset="0"/>
              </a:rPr>
              <a:t> tiene por objetivo colaborar    directamente con el  Alcalde en las tareas de evaluación, promoción,  capacitación y  apoyo  a las  acciones de prevención  social  y situacional.  Debe evaluar  y  adoptar   medidas  en el ámbito de la seguridad pública  a nivel comunal, sin perjuicio de las funciones del Ministerio del Interior  y  Seguridad Pública y de las Fuerzas de Orden y Seguridad.  </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E5D8B2D3-BFA3-D925-5EEA-2BAA82212DCC}"/>
              </a:ext>
            </a:extLst>
          </p:cNvPr>
          <p:cNvSpPr txBox="1"/>
          <p:nvPr/>
        </p:nvSpPr>
        <p:spPr>
          <a:xfrm>
            <a:off x="297179" y="3998727"/>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6E017D13-0C48-F599-A404-7A2D858014C0}"/>
              </a:ext>
            </a:extLst>
          </p:cNvPr>
          <p:cNvGraphicFramePr>
            <a:graphicFrameLocks noGrp="1"/>
          </p:cNvGraphicFramePr>
          <p:nvPr>
            <p:extLst>
              <p:ext uri="{D42A27DB-BD31-4B8C-83A1-F6EECF244321}">
                <p14:modId xmlns:p14="http://schemas.microsoft.com/office/powerpoint/2010/main" val="1038983888"/>
              </p:ext>
            </p:extLst>
          </p:nvPr>
        </p:nvGraphicFramePr>
        <p:xfrm>
          <a:off x="447057" y="4433203"/>
          <a:ext cx="5168852" cy="83895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Seguridad en los Espacios Públicos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Gestión </a:t>
                      </a:r>
                      <a:r>
                        <a:rPr lang="es-CL" sz="1200" u="none" strike="noStrike" dirty="0" err="1">
                          <a:effectLst/>
                          <a:latin typeface="Aptos Narrow" panose="020B0004020202020204" pitchFamily="34" charset="0"/>
                        </a:rPr>
                        <a:t>Gestión</a:t>
                      </a:r>
                      <a:r>
                        <a:rPr lang="es-CL" sz="1200" u="none" strike="noStrike" dirty="0">
                          <a:effectLst/>
                          <a:latin typeface="Aptos Narrow" panose="020B0004020202020204" pitchFamily="34" charset="0"/>
                        </a:rPr>
                        <a:t> de Programas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5765">
                <a:tc>
                  <a:txBody>
                    <a:bodyPr/>
                    <a:lstStyle/>
                    <a:p>
                      <a:pPr algn="l" fontAlgn="ctr"/>
                      <a:r>
                        <a:rPr lang="es-CL" sz="1200" u="none" strike="noStrike" dirty="0">
                          <a:effectLst/>
                          <a:latin typeface="Aptos Narrow" panose="020B0004020202020204" pitchFamily="34" charset="0"/>
                        </a:rPr>
                        <a:t>Departamento de Análisis y Estudios</a:t>
                      </a:r>
                      <a:br>
                        <a:rPr lang="es-CL" sz="1200" u="none" strike="noStrike" dirty="0">
                          <a:effectLst/>
                          <a:latin typeface="Aptos Narrow" panose="020B0004020202020204" pitchFamily="34" charset="0"/>
                        </a:rPr>
                      </a:br>
                      <a:r>
                        <a:rPr lang="es-CL" sz="1200" u="none" strike="noStrike" dirty="0">
                          <a:effectLst/>
                          <a:latin typeface="Aptos Narrow" panose="020B0004020202020204" pitchFamily="34" charset="0"/>
                        </a:rPr>
                        <a:t>Unidad de Control de Gestión</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E7BC171B-44A7-21AA-30D3-31D0CFB236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931573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just">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Educación</a:t>
            </a:r>
            <a:r>
              <a:rPr lang="en-US" sz="4000" b="1" dirty="0">
                <a:latin typeface="PT Sans Narrow" panose="020B0506020203020204" pitchFamily="34" charset="0"/>
              </a:rPr>
              <a:t>, </a:t>
            </a:r>
            <a:r>
              <a:rPr lang="en-US" sz="4000" b="1" dirty="0" err="1">
                <a:latin typeface="PT Sans Narrow" panose="020B0506020203020204" pitchFamily="34" charset="0"/>
              </a:rPr>
              <a:t>Salud</a:t>
            </a:r>
            <a:r>
              <a:rPr lang="en-US" sz="4000" b="1" dirty="0">
                <a:latin typeface="PT Sans Narrow" panose="020B0506020203020204" pitchFamily="34" charset="0"/>
              </a:rPr>
              <a:t> y </a:t>
            </a:r>
            <a:r>
              <a:rPr lang="en-US" sz="4000" b="1" dirty="0" err="1">
                <a:latin typeface="PT Sans Narrow" panose="020B0506020203020204" pitchFamily="34" charset="0"/>
              </a:rPr>
              <a:t>Atención</a:t>
            </a:r>
            <a:r>
              <a:rPr lang="en-US" sz="4000" b="1" dirty="0">
                <a:latin typeface="PT Sans Narrow" panose="020B0506020203020204" pitchFamily="34" charset="0"/>
              </a:rPr>
              <a:t> de </a:t>
            </a:r>
            <a:r>
              <a:rPr lang="en-US" sz="4000" b="1" dirty="0" err="1">
                <a:latin typeface="PT Sans Narrow" panose="020B0506020203020204" pitchFamily="34" charset="0"/>
              </a:rPr>
              <a:t>Menores</a:t>
            </a:r>
            <a:r>
              <a:rPr lang="en-US" sz="4000" b="1" dirty="0">
                <a:latin typeface="PT Sans Narrow" panose="020B0506020203020204" pitchFamily="34" charset="0"/>
              </a:rPr>
              <a:t>, </a:t>
            </a:r>
            <a:r>
              <a:rPr lang="en-US" sz="4000" b="1" dirty="0" err="1">
                <a:latin typeface="PT Sans Narrow" panose="020B0506020203020204" pitchFamily="34" charset="0"/>
              </a:rPr>
              <a:t>incorporada</a:t>
            </a:r>
            <a:r>
              <a:rPr lang="en-US" sz="4000" b="1" dirty="0">
                <a:latin typeface="PT Sans Narrow" panose="020B0506020203020204" pitchFamily="34" charset="0"/>
              </a:rPr>
              <a:t> a la </a:t>
            </a:r>
            <a:r>
              <a:rPr lang="en-US" sz="4000" b="1" dirty="0" err="1">
                <a:latin typeface="PT Sans Narrow" panose="020B0506020203020204" pitchFamily="34" charset="0"/>
              </a:rPr>
              <a:t>Gestión</a:t>
            </a:r>
            <a:r>
              <a:rPr lang="en-US" sz="4000" b="1" dirty="0">
                <a:latin typeface="PT Sans Narrow" panose="020B0506020203020204" pitchFamily="34" charset="0"/>
              </a:rPr>
              <a:t> Municipal</a:t>
            </a:r>
          </a:p>
        </p:txBody>
      </p:sp>
      <p:sp>
        <p:nvSpPr>
          <p:cNvPr id="2" name="CuadroTexto 1">
            <a:extLst>
              <a:ext uri="{FF2B5EF4-FFF2-40B4-BE49-F238E27FC236}">
                <a16:creationId xmlns:a16="http://schemas.microsoft.com/office/drawing/2014/main" id="{1AEE28EA-10D3-FB74-5B4B-9DC1B78DA118}"/>
              </a:ext>
            </a:extLst>
          </p:cNvPr>
          <p:cNvSpPr txBox="1"/>
          <p:nvPr/>
        </p:nvSpPr>
        <p:spPr>
          <a:xfrm>
            <a:off x="96473" y="1172823"/>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153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3649B352-24A4-F97D-6B20-17DE7E7DAFBC}"/>
              </a:ext>
            </a:extLst>
          </p:cNvPr>
          <p:cNvSpPr txBox="1"/>
          <p:nvPr/>
        </p:nvSpPr>
        <p:spPr>
          <a:xfrm>
            <a:off x="269748" y="2330147"/>
            <a:ext cx="11583895" cy="584775"/>
          </a:xfrm>
          <a:prstGeom prst="rect">
            <a:avLst/>
          </a:prstGeom>
          <a:noFill/>
        </p:spPr>
        <p:txBody>
          <a:bodyPr wrap="square">
            <a:spAutoFit/>
          </a:bodyPr>
          <a:lstStyle/>
          <a:p>
            <a:pPr algn="just">
              <a:spcBef>
                <a:spcPts val="1200"/>
              </a:spcBef>
              <a:spcAft>
                <a:spcPts val="1200"/>
              </a:spcAft>
              <a:tabLst>
                <a:tab pos="1350645" algn="l"/>
              </a:tabLst>
            </a:pPr>
            <a:r>
              <a:rPr lang="es-CL" sz="1600" dirty="0">
                <a:effectLst/>
                <a:latin typeface="Times New Roman" panose="02020603050405020304" pitchFamily="18" charset="0"/>
                <a:ea typeface="Times New Roman" panose="02020603050405020304" pitchFamily="18" charset="0"/>
              </a:rPr>
              <a:t>La </a:t>
            </a:r>
            <a:r>
              <a:rPr lang="es-CL" sz="1600" b="1" dirty="0">
                <a:effectLst/>
                <a:latin typeface="Times New Roman" panose="02020603050405020304" pitchFamily="18" charset="0"/>
                <a:ea typeface="Times New Roman" panose="02020603050405020304" pitchFamily="18" charset="0"/>
              </a:rPr>
              <a:t>Dirección de Servicios de Salud, Educación y Atención de Menores</a:t>
            </a:r>
            <a:r>
              <a:rPr lang="es-CL" sz="1600" dirty="0">
                <a:effectLst/>
                <a:latin typeface="Times New Roman" panose="02020603050405020304" pitchFamily="18" charset="0"/>
                <a:ea typeface="Times New Roman" panose="02020603050405020304" pitchFamily="18" charset="0"/>
              </a:rPr>
              <a:t> incorporados a la gestión municipal tendrá la función de asesorar al Alcalde y al Concejo en materia de infraestructura relativa a dichas áreas. </a:t>
            </a:r>
            <a:endParaRPr lang="es-CL" sz="1100" dirty="0">
              <a:effectLst/>
              <a:latin typeface="Times New Roman" panose="02020603050405020304" pitchFamily="18" charset="0"/>
              <a:ea typeface="Times New Roman" panose="02020603050405020304" pitchFamily="18" charset="0"/>
            </a:endParaRPr>
          </a:p>
        </p:txBody>
      </p:sp>
      <p:sp>
        <p:nvSpPr>
          <p:cNvPr id="5" name="CuadroTexto 4">
            <a:extLst>
              <a:ext uri="{FF2B5EF4-FFF2-40B4-BE49-F238E27FC236}">
                <a16:creationId xmlns:a16="http://schemas.microsoft.com/office/drawing/2014/main" id="{9FD60F9E-F811-EC6E-F55E-5D55C246E975}"/>
              </a:ext>
            </a:extLst>
          </p:cNvPr>
          <p:cNvSpPr txBox="1"/>
          <p:nvPr/>
        </p:nvSpPr>
        <p:spPr>
          <a:xfrm>
            <a:off x="297179" y="3998727"/>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21311F80-1A08-FB3E-AF2E-96116F6E8890}"/>
              </a:ext>
            </a:extLst>
          </p:cNvPr>
          <p:cNvGraphicFramePr>
            <a:graphicFrameLocks noGrp="1"/>
          </p:cNvGraphicFramePr>
          <p:nvPr>
            <p:extLst>
              <p:ext uri="{D42A27DB-BD31-4B8C-83A1-F6EECF244321}">
                <p14:modId xmlns:p14="http://schemas.microsoft.com/office/powerpoint/2010/main" val="2340976541"/>
              </p:ext>
            </p:extLst>
          </p:nvPr>
        </p:nvGraphicFramePr>
        <p:xfrm>
          <a:off x="447057" y="4433203"/>
          <a:ext cx="5168852" cy="730797"/>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Formulación y Elaboración de Proyectos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Diseño de Proyectos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67127">
                <a:tc>
                  <a:txBody>
                    <a:bodyPr/>
                    <a:lstStyle/>
                    <a:p>
                      <a:pPr algn="l" fontAlgn="ctr"/>
                      <a:r>
                        <a:rPr lang="es-CL" sz="1200" u="none" strike="noStrike" dirty="0">
                          <a:effectLst/>
                          <a:latin typeface="Aptos Narrow" panose="020B0004020202020204" pitchFamily="34" charset="0"/>
                        </a:rPr>
                        <a:t>Departamento de Inversiones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DAD86E00-8B4B-15B8-BEDF-BDC8E60942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463460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a:latin typeface="PT Sans Narrow" panose="020B0506020203020204" pitchFamily="34" charset="0"/>
              </a:rPr>
              <a:t>1 y 2 </a:t>
            </a:r>
            <a:r>
              <a:rPr lang="en-US" sz="4000" b="1" dirty="0" err="1">
                <a:latin typeface="PT Sans Narrow" panose="020B0506020203020204" pitchFamily="34" charset="0"/>
              </a:rPr>
              <a:t>Juzgados</a:t>
            </a:r>
            <a:r>
              <a:rPr lang="en-US" sz="4000" b="1" dirty="0">
                <a:latin typeface="PT Sans Narrow" panose="020B0506020203020204" pitchFamily="34" charset="0"/>
              </a:rPr>
              <a:t> de Policía Local</a:t>
            </a:r>
          </a:p>
        </p:txBody>
      </p:sp>
      <p:sp>
        <p:nvSpPr>
          <p:cNvPr id="2" name="CuadroTexto 1">
            <a:extLst>
              <a:ext uri="{FF2B5EF4-FFF2-40B4-BE49-F238E27FC236}">
                <a16:creationId xmlns:a16="http://schemas.microsoft.com/office/drawing/2014/main" id="{00296D36-1E86-69D2-7A42-FD5C80900053}"/>
              </a:ext>
            </a:extLst>
          </p:cNvPr>
          <p:cNvSpPr txBox="1"/>
          <p:nvPr/>
        </p:nvSpPr>
        <p:spPr>
          <a:xfrm>
            <a:off x="-2447" y="644226"/>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158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60E33DFE-A399-FC8F-FD22-E3202C3D913B}"/>
              </a:ext>
            </a:extLst>
          </p:cNvPr>
          <p:cNvSpPr txBox="1"/>
          <p:nvPr/>
        </p:nvSpPr>
        <p:spPr>
          <a:xfrm>
            <a:off x="297180" y="1257512"/>
            <a:ext cx="11343132" cy="830997"/>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Los  Juzgados de Policía Local son unidades operativas que dependen  jerárquica y funcionalmente de la </a:t>
            </a:r>
            <a:r>
              <a:rPr lang="es-CL" sz="1600" dirty="0" err="1">
                <a:effectLst/>
                <a:latin typeface="Times New Roman" panose="02020603050405020304" pitchFamily="18" charset="0"/>
                <a:ea typeface="Times New Roman" panose="02020603050405020304" pitchFamily="18" charset="0"/>
              </a:rPr>
              <a:t>Itma</a:t>
            </a:r>
            <a:r>
              <a:rPr lang="es-CL" sz="1600" dirty="0">
                <a:effectLst/>
                <a:latin typeface="Times New Roman" panose="02020603050405020304" pitchFamily="18" charset="0"/>
                <a:ea typeface="Times New Roman" panose="02020603050405020304" pitchFamily="18" charset="0"/>
              </a:rPr>
              <a:t>. Corte de Apelaciones de San Miguel,  y de la Municipalidad   de  Puente  Alto, en cuanto a administración de personal, y tienen  por objeto conocer las faltas, infracciones y demás materias señaladas en la Ley N°15.231 y otras normas legales y reglamentarias.</a:t>
            </a:r>
            <a:endParaRPr lang="es-CL" sz="1100" dirty="0">
              <a:effectLst/>
              <a:latin typeface="Times New Roman" panose="02020603050405020304" pitchFamily="18" charset="0"/>
              <a:ea typeface="Times New Roman" panose="02020603050405020304" pitchFamily="18" charset="0"/>
            </a:endParaRPr>
          </a:p>
        </p:txBody>
      </p:sp>
      <p:sp>
        <p:nvSpPr>
          <p:cNvPr id="9" name="CuadroTexto 8">
            <a:extLst>
              <a:ext uri="{FF2B5EF4-FFF2-40B4-BE49-F238E27FC236}">
                <a16:creationId xmlns:a16="http://schemas.microsoft.com/office/drawing/2014/main" id="{FCB54EBE-EFAE-3047-6DEC-ADAC3015589C}"/>
              </a:ext>
            </a:extLst>
          </p:cNvPr>
          <p:cNvSpPr txBox="1"/>
          <p:nvPr/>
        </p:nvSpPr>
        <p:spPr>
          <a:xfrm>
            <a:off x="297181" y="2757176"/>
            <a:ext cx="11343131" cy="830997"/>
          </a:xfrm>
          <a:prstGeom prst="rect">
            <a:avLst/>
          </a:prstGeom>
          <a:noFill/>
        </p:spPr>
        <p:txBody>
          <a:bodyPr wrap="square">
            <a:spAutoFit/>
          </a:bodyPr>
          <a:lstStyle/>
          <a:p>
            <a:pPr algn="just">
              <a:spcBef>
                <a:spcPts val="1200"/>
              </a:spcBef>
              <a:spcAft>
                <a:spcPts val="1200"/>
              </a:spcAft>
              <a:tabLst>
                <a:tab pos="1260475" algn="l"/>
              </a:tabLst>
            </a:pPr>
            <a:r>
              <a:rPr lang="es-CL" sz="1600" dirty="0">
                <a:effectLst/>
                <a:latin typeface="Times New Roman" panose="02020603050405020304" pitchFamily="18" charset="0"/>
                <a:ea typeface="Times New Roman" panose="02020603050405020304" pitchFamily="18" charset="0"/>
              </a:rPr>
              <a:t>El Juez de Policía Local es la máxima autoridad del Tribunal, debiendo además de cumplir con las funciones y atribuciones que le confiere la Ley, asumir tal calidad de Jefatura del personal del Tribunal en las relaciones internas del municipio, precalificándolos, autorizando permisos, feriados y cumplimiento con las demás funciones que a este respeto le imponga la normativa legal vigente.</a:t>
            </a:r>
            <a:endParaRPr lang="es-CL" sz="1100" dirty="0">
              <a:effectLst/>
              <a:latin typeface="Times New Roman" panose="02020603050405020304" pitchFamily="18" charset="0"/>
              <a:ea typeface="Times New Roman" panose="02020603050405020304" pitchFamily="18" charset="0"/>
            </a:endParaRPr>
          </a:p>
        </p:txBody>
      </p:sp>
      <p:pic>
        <p:nvPicPr>
          <p:cNvPr id="10" name="Imagen 9">
            <a:extLst>
              <a:ext uri="{FF2B5EF4-FFF2-40B4-BE49-F238E27FC236}">
                <a16:creationId xmlns:a16="http://schemas.microsoft.com/office/drawing/2014/main" id="{5F4F3CDA-FC0A-3CFC-24DD-82E74D2C0F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18522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Gabinete</a:t>
            </a:r>
            <a:r>
              <a:rPr lang="en-US" sz="4000" b="1" dirty="0">
                <a:latin typeface="PT Sans Narrow" panose="020B0506020203020204" pitchFamily="34" charset="0"/>
              </a:rPr>
              <a:t> </a:t>
            </a:r>
            <a:r>
              <a:rPr lang="en-US" sz="4000" b="1" dirty="0" err="1">
                <a:latin typeface="PT Sans Narrow" panose="020B0506020203020204" pitchFamily="34" charset="0"/>
              </a:rPr>
              <a:t>Alcaldía</a:t>
            </a:r>
            <a:endParaRPr lang="en-US" sz="4000" b="1" dirty="0">
              <a:latin typeface="PT Sans Narrow" panose="020B0506020203020204" pitchFamily="34" charset="0"/>
            </a:endParaRPr>
          </a:p>
        </p:txBody>
      </p:sp>
      <p:sp>
        <p:nvSpPr>
          <p:cNvPr id="3" name="CuadroTexto 2">
            <a:extLst>
              <a:ext uri="{FF2B5EF4-FFF2-40B4-BE49-F238E27FC236}">
                <a16:creationId xmlns:a16="http://schemas.microsoft.com/office/drawing/2014/main" id="{F5A100D1-9F0F-6EF0-DD7F-9606D629AB1C}"/>
              </a:ext>
            </a:extLst>
          </p:cNvPr>
          <p:cNvSpPr txBox="1"/>
          <p:nvPr/>
        </p:nvSpPr>
        <p:spPr>
          <a:xfrm>
            <a:off x="0" y="5948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7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2959631F-06FA-6156-DFB7-1F042C3F4DFE}"/>
              </a:ext>
            </a:extLst>
          </p:cNvPr>
          <p:cNvSpPr txBox="1"/>
          <p:nvPr/>
        </p:nvSpPr>
        <p:spPr>
          <a:xfrm>
            <a:off x="315467" y="1057012"/>
            <a:ext cx="11252949" cy="5016758"/>
          </a:xfrm>
          <a:prstGeom prst="rect">
            <a:avLst/>
          </a:prstGeom>
          <a:noFill/>
        </p:spPr>
        <p:txBody>
          <a:bodyPr wrap="square">
            <a:spAutoFit/>
          </a:bodyPr>
          <a:lstStyle>
            <a:defPPr>
              <a:defRPr lang="es-CL"/>
            </a:defPPr>
            <a:lvl1pPr algn="just">
              <a:spcBef>
                <a:spcPts val="1200"/>
              </a:spcBef>
              <a:spcAft>
                <a:spcPts val="1200"/>
              </a:spcAft>
              <a:tabLst>
                <a:tab pos="1260475" algn="l"/>
              </a:tabLst>
              <a:defRPr sz="1600">
                <a:effectLst/>
                <a:latin typeface="Times New Roman" panose="02020603050405020304" pitchFamily="18" charset="0"/>
                <a:ea typeface="Times New Roman" panose="02020603050405020304" pitchFamily="18" charset="0"/>
              </a:defRPr>
            </a:lvl1pPr>
          </a:lstStyle>
          <a:p>
            <a:pPr>
              <a:spcBef>
                <a:spcPts val="0"/>
              </a:spcBef>
              <a:spcAft>
                <a:spcPts val="0"/>
              </a:spcAft>
            </a:pPr>
            <a:r>
              <a:rPr lang="es-ES" dirty="0"/>
              <a:t>1.-  Funciones Administrativas</a:t>
            </a:r>
            <a:endParaRPr lang="es-CL" dirty="0"/>
          </a:p>
          <a:p>
            <a:pPr>
              <a:spcBef>
                <a:spcPts val="0"/>
              </a:spcBef>
              <a:spcAft>
                <a:spcPts val="0"/>
              </a:spcAft>
            </a:pPr>
            <a:r>
              <a:rPr lang="es-CL" dirty="0"/>
              <a:t>Coordinar las labores del personal  del  gabinete del Alcalde </a:t>
            </a:r>
          </a:p>
          <a:p>
            <a:pPr>
              <a:spcBef>
                <a:spcPts val="0"/>
              </a:spcBef>
              <a:spcAft>
                <a:spcPts val="0"/>
              </a:spcAft>
            </a:pPr>
            <a:r>
              <a:rPr lang="es-CL" dirty="0"/>
              <a:t>Concurrir acompañando al Alcalde o por encargo directo del edil a las actividades que este determine. </a:t>
            </a:r>
          </a:p>
          <a:p>
            <a:pPr>
              <a:spcBef>
                <a:spcPts val="0"/>
              </a:spcBef>
              <a:spcAft>
                <a:spcPts val="0"/>
              </a:spcAft>
            </a:pPr>
            <a:r>
              <a:rPr lang="es-CL" dirty="0"/>
              <a:t>Atención  de audiencias derivadas por el Alcalde;</a:t>
            </a:r>
          </a:p>
          <a:p>
            <a:pPr>
              <a:spcBef>
                <a:spcPts val="0"/>
              </a:spcBef>
              <a:spcAft>
                <a:spcPts val="0"/>
              </a:spcAft>
            </a:pPr>
            <a:r>
              <a:rPr lang="es-CL" dirty="0"/>
              <a:t> Seguimiento de las gestiones originadas en audiencias y actividades  del Alcalde ;</a:t>
            </a:r>
          </a:p>
          <a:p>
            <a:pPr>
              <a:spcBef>
                <a:spcPts val="0"/>
              </a:spcBef>
              <a:spcAft>
                <a:spcPts val="0"/>
              </a:spcAft>
            </a:pPr>
            <a:r>
              <a:rPr lang="es-CL" dirty="0"/>
              <a:t> Coordinar  trabajo de  secretarias  de  Alcaldía;</a:t>
            </a:r>
          </a:p>
          <a:p>
            <a:pPr>
              <a:spcBef>
                <a:spcPts val="0"/>
              </a:spcBef>
              <a:spcAft>
                <a:spcPts val="0"/>
              </a:spcAft>
            </a:pPr>
            <a:r>
              <a:rPr lang="es-CL" dirty="0"/>
              <a:t> Cualquiera  otra  actividad no protocolar ni con funciones  legales  específicas  que  le  encomiende  el  Alcalde.</a:t>
            </a:r>
          </a:p>
          <a:p>
            <a:pPr>
              <a:spcBef>
                <a:spcPts val="0"/>
              </a:spcBef>
              <a:spcAft>
                <a:spcPts val="0"/>
              </a:spcAft>
            </a:pPr>
            <a:r>
              <a:rPr lang="es-CL" dirty="0"/>
              <a:t> </a:t>
            </a:r>
          </a:p>
          <a:p>
            <a:pPr>
              <a:spcBef>
                <a:spcPts val="0"/>
              </a:spcBef>
              <a:spcAft>
                <a:spcPts val="0"/>
              </a:spcAft>
            </a:pPr>
            <a:r>
              <a:rPr lang="es-CL" dirty="0"/>
              <a:t>2.-    Funciones de  Agenda</a:t>
            </a:r>
          </a:p>
          <a:p>
            <a:pPr>
              <a:spcBef>
                <a:spcPts val="0"/>
              </a:spcBef>
              <a:spcAft>
                <a:spcPts val="0"/>
              </a:spcAft>
            </a:pPr>
            <a:r>
              <a:rPr lang="es-CL" dirty="0"/>
              <a:t> </a:t>
            </a:r>
          </a:p>
          <a:p>
            <a:pPr>
              <a:spcBef>
                <a:spcPts val="0"/>
              </a:spcBef>
              <a:spcAft>
                <a:spcPts val="0"/>
              </a:spcAft>
            </a:pPr>
            <a:r>
              <a:rPr lang="es-CL" dirty="0"/>
              <a:t>Agendar las audiencias y actividades del Alcalde</a:t>
            </a:r>
          </a:p>
          <a:p>
            <a:pPr>
              <a:spcBef>
                <a:spcPts val="0"/>
              </a:spcBef>
              <a:spcAft>
                <a:spcPts val="0"/>
              </a:spcAft>
            </a:pPr>
            <a:r>
              <a:rPr lang="es-CL" dirty="0"/>
              <a:t>Coordinar con las diferentes unidades municipales y de las Corporaciones Municipales su participación en las audiencias y actividades del Alcalde</a:t>
            </a:r>
          </a:p>
          <a:p>
            <a:pPr>
              <a:spcBef>
                <a:spcPts val="0"/>
              </a:spcBef>
              <a:spcAft>
                <a:spcPts val="0"/>
              </a:spcAft>
            </a:pPr>
            <a:r>
              <a:rPr lang="es-CL" dirty="0"/>
              <a:t>Dar cumplimiento a las disposiciones de la Ley 20730, cuando corresponda</a:t>
            </a:r>
          </a:p>
          <a:p>
            <a:pPr>
              <a:spcBef>
                <a:spcPts val="0"/>
              </a:spcBef>
              <a:spcAft>
                <a:spcPts val="0"/>
              </a:spcAft>
            </a:pPr>
            <a:r>
              <a:rPr lang="es-CL" dirty="0"/>
              <a:t>manera oportuna y permanente  la ejecución de las acciones relativas a las audiencias y actividades del Alcalde, tales como confirmaciones de asistencia, excusas, </a:t>
            </a:r>
          </a:p>
          <a:p>
            <a:pPr>
              <a:spcBef>
                <a:spcPts val="0"/>
              </a:spcBef>
              <a:spcAft>
                <a:spcPts val="0"/>
              </a:spcAft>
            </a:pPr>
            <a:r>
              <a:rPr lang="es-CL" dirty="0"/>
              <a:t>Llevar un registro de las audiencias y actividades del Alcalde</a:t>
            </a:r>
          </a:p>
          <a:p>
            <a:pPr>
              <a:spcBef>
                <a:spcPts val="0"/>
              </a:spcBef>
              <a:spcAft>
                <a:spcPts val="0"/>
              </a:spcAft>
            </a:pPr>
            <a:r>
              <a:rPr lang="es-CL" dirty="0"/>
              <a:t>Revisar, previa suscripción del Alcalde,  la remisión  de  sus comunicados, saludos protocolares y otros de similar naturaleza en coordinación con la Unidad de Comunicaciones y Prensa, en los casos  que  le corresponda.</a:t>
            </a:r>
          </a:p>
          <a:p>
            <a:pPr>
              <a:spcBef>
                <a:spcPts val="0"/>
              </a:spcBef>
              <a:spcAft>
                <a:spcPts val="0"/>
              </a:spcAft>
            </a:pPr>
            <a:r>
              <a:rPr lang="es-CL" dirty="0"/>
              <a:t>Cualquier  otra actividad  que le encomiende  el  Alcalde.</a:t>
            </a:r>
          </a:p>
        </p:txBody>
      </p:sp>
      <p:pic>
        <p:nvPicPr>
          <p:cNvPr id="5" name="Imagen 4">
            <a:extLst>
              <a:ext uri="{FF2B5EF4-FFF2-40B4-BE49-F238E27FC236}">
                <a16:creationId xmlns:a16="http://schemas.microsoft.com/office/drawing/2014/main" id="{7ABD9863-F2E2-D6A7-54D2-E037199AA7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751792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23455"/>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a:t>
            </a:r>
            <a:r>
              <a:rPr lang="en-US" sz="4000" b="1" dirty="0" err="1">
                <a:latin typeface="PT Sans Narrow" panose="020B0506020203020204" pitchFamily="34" charset="0"/>
              </a:rPr>
              <a:t>Administración</a:t>
            </a:r>
            <a:r>
              <a:rPr lang="en-US" sz="4000" b="1" dirty="0">
                <a:latin typeface="PT Sans Narrow" panose="020B0506020203020204" pitchFamily="34" charset="0"/>
              </a:rPr>
              <a:t> Municipal</a:t>
            </a:r>
          </a:p>
        </p:txBody>
      </p:sp>
      <p:sp>
        <p:nvSpPr>
          <p:cNvPr id="3" name="CuadroTexto 2">
            <a:extLst>
              <a:ext uri="{FF2B5EF4-FFF2-40B4-BE49-F238E27FC236}">
                <a16:creationId xmlns:a16="http://schemas.microsoft.com/office/drawing/2014/main" id="{3BB12ECB-1AE8-52B0-8A41-3A7F26F27C81}"/>
              </a:ext>
            </a:extLst>
          </p:cNvPr>
          <p:cNvSpPr txBox="1"/>
          <p:nvPr/>
        </p:nvSpPr>
        <p:spPr>
          <a:xfrm>
            <a:off x="0" y="610792"/>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8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4" name="Tabla 3">
            <a:extLst>
              <a:ext uri="{FF2B5EF4-FFF2-40B4-BE49-F238E27FC236}">
                <a16:creationId xmlns:a16="http://schemas.microsoft.com/office/drawing/2014/main" id="{C0D59F84-E027-E94C-B74D-9435B588F8B9}"/>
              </a:ext>
            </a:extLst>
          </p:cNvPr>
          <p:cNvGraphicFramePr>
            <a:graphicFrameLocks noGrp="1"/>
          </p:cNvGraphicFramePr>
          <p:nvPr>
            <p:extLst>
              <p:ext uri="{D42A27DB-BD31-4B8C-83A1-F6EECF244321}">
                <p14:modId xmlns:p14="http://schemas.microsoft.com/office/powerpoint/2010/main" val="3431937010"/>
              </p:ext>
            </p:extLst>
          </p:nvPr>
        </p:nvGraphicFramePr>
        <p:xfrm>
          <a:off x="454708" y="4417027"/>
          <a:ext cx="5168852" cy="158341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Control y Gestión</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Río Maipo</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Administración de Recintos Comunitarios</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r h="187908">
                <a:tc>
                  <a:txBody>
                    <a:bodyPr/>
                    <a:lstStyle/>
                    <a:p>
                      <a:pPr algn="l" fontAlgn="ctr"/>
                      <a:r>
                        <a:rPr lang="es-ES" sz="1200" u="none" strike="noStrike" dirty="0">
                          <a:effectLst/>
                          <a:latin typeface="Aptos Narrow" panose="020B0004020202020204" pitchFamily="34" charset="0"/>
                        </a:rPr>
                        <a:t>Departamento de  Gobierno Abierto, Transparencia y Tecnologías Digitales</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422149514"/>
                  </a:ext>
                </a:extLst>
              </a:tr>
              <a:tr h="231835">
                <a:tc>
                  <a:txBody>
                    <a:bodyPr/>
                    <a:lstStyle/>
                    <a:p>
                      <a:pPr algn="l" fontAlgn="ctr"/>
                      <a:r>
                        <a:rPr lang="es-CL" sz="1200" u="none" strike="noStrike">
                          <a:effectLst/>
                          <a:latin typeface="Aptos Narrow" panose="020B0004020202020204" pitchFamily="34" charset="0"/>
                        </a:rPr>
                        <a:t>Departamento de Servicios Generales</a:t>
                      </a:r>
                      <a:endParaRPr lang="es-CL" sz="12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4283500990"/>
                  </a:ext>
                </a:extLst>
              </a:tr>
              <a:tr h="231835">
                <a:tc>
                  <a:txBody>
                    <a:bodyPr/>
                    <a:lstStyle/>
                    <a:p>
                      <a:pPr algn="l" fontAlgn="ctr"/>
                      <a:r>
                        <a:rPr lang="es-ES" sz="1200" u="none" strike="noStrike">
                          <a:effectLst/>
                          <a:latin typeface="Aptos Narrow" panose="020B0004020202020204" pitchFamily="34" charset="0"/>
                        </a:rPr>
                        <a:t>Oficina de Convenios y Contratos</a:t>
                      </a:r>
                      <a:endParaRPr lang="es-ES" sz="1200" b="0" i="0" u="none" strike="noStrike">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91427581"/>
                  </a:ext>
                </a:extLst>
              </a:tr>
              <a:tr h="231835">
                <a:tc>
                  <a:txBody>
                    <a:bodyPr/>
                    <a:lstStyle/>
                    <a:p>
                      <a:pPr algn="l" fontAlgn="ctr"/>
                      <a:r>
                        <a:rPr lang="es-ES" sz="1200" u="none" strike="noStrike" dirty="0">
                          <a:effectLst/>
                          <a:latin typeface="Aptos Narrow" panose="020B0004020202020204" pitchFamily="34" charset="0"/>
                        </a:rPr>
                        <a:t>Oficina de Gestión Patrimonial Municipal</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593071287"/>
                  </a:ext>
                </a:extLst>
              </a:tr>
            </a:tbl>
          </a:graphicData>
        </a:graphic>
      </p:graphicFrame>
      <p:sp>
        <p:nvSpPr>
          <p:cNvPr id="10" name="CuadroTexto 9">
            <a:extLst>
              <a:ext uri="{FF2B5EF4-FFF2-40B4-BE49-F238E27FC236}">
                <a16:creationId xmlns:a16="http://schemas.microsoft.com/office/drawing/2014/main" id="{3FD411C9-D549-3A1C-6751-236487861C4A}"/>
              </a:ext>
            </a:extLst>
          </p:cNvPr>
          <p:cNvSpPr txBox="1"/>
          <p:nvPr/>
        </p:nvSpPr>
        <p:spPr>
          <a:xfrm>
            <a:off x="192946" y="1104469"/>
            <a:ext cx="11352321" cy="2800767"/>
          </a:xfrm>
          <a:prstGeom prst="rect">
            <a:avLst/>
          </a:prstGeom>
          <a:noFill/>
        </p:spPr>
        <p:txBody>
          <a:bodyPr wrap="square">
            <a:spAutoFit/>
          </a:bodyPr>
          <a:lstStyle/>
          <a:p>
            <a:pPr algn="just">
              <a:tabLst>
                <a:tab pos="135064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Existirá un </a:t>
            </a:r>
            <a:r>
              <a:rPr lang="es-CL" sz="1600" dirty="0">
                <a:latin typeface="Times New Roman" panose="02020603050405020304" pitchFamily="18" charset="0"/>
                <a:cs typeface="Times New Roman" panose="02020603050405020304" pitchFamily="18" charset="0"/>
              </a:rPr>
              <a:t>Administrador</a:t>
            </a: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 Municipal, para cuyo desempeño se requerirá estar en posesión de un título profesional.  Será designado por el Alcalde y podrá ser removido por éste o por acuerdo de los dos tercios de los concejales en ejercicio, sin perjuicio que rijan además a su respecto las causales de cesación de funciones aplicables al personal municipal.</a:t>
            </a:r>
          </a:p>
          <a:p>
            <a:pPr algn="just">
              <a:tabLst>
                <a:tab pos="1350645" algn="l"/>
              </a:tabLst>
            </a:pPr>
            <a:endParaRPr lang="es-CL" sz="1600" dirty="0">
              <a:latin typeface="Times New Roman" panose="02020603050405020304" pitchFamily="18" charset="0"/>
              <a:cs typeface="Times New Roman" panose="02020603050405020304" pitchFamily="18" charset="0"/>
            </a:endParaRPr>
          </a:p>
          <a:p>
            <a:pPr algn="just">
              <a:tabLst>
                <a:tab pos="135064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El Administrador Municipal tendrá las siguientes funciones generales: </a:t>
            </a:r>
          </a:p>
          <a:p>
            <a:pPr algn="just">
              <a:tabLst>
                <a:tab pos="1350645" algn="l"/>
              </a:tabLst>
            </a:pP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mj-lt"/>
              <a:buAutoNum type="alphaLcParenR"/>
              <a:tabLst>
                <a:tab pos="17970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Colaborar directamente con el Alcalde en las tareas de coordinación y gestión permanente de todas las unidades municipales, de acuerdo a las instrucciones que aquél le imparta;</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mj-lt"/>
              <a:buAutoNum type="alphaLcParenR"/>
              <a:tabLst>
                <a:tab pos="17970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Colaborar directamente con el Alcalde en la elaboración y seguimiento del Plan Anual de Acción Municipal;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mj-lt"/>
              <a:buAutoNum type="alphaLcParenR"/>
              <a:tabLst>
                <a:tab pos="17970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Ejercer las atribuciones vinculadas con la naturaleza de su cargo que le delegue el Alcalde</a:t>
            </a:r>
            <a:r>
              <a:rPr lang="es-ES" sz="16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buFont typeface="+mj-lt"/>
              <a:buAutoNum type="alphaLcParenR"/>
              <a:tabLst>
                <a:tab pos="17970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Ejercer las atribuciones que se le encomiendan en este reglamento.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CuadroTexto 13">
            <a:extLst>
              <a:ext uri="{FF2B5EF4-FFF2-40B4-BE49-F238E27FC236}">
                <a16:creationId xmlns:a16="http://schemas.microsoft.com/office/drawing/2014/main" id="{8BEADBF7-B7CF-8CD9-BDB1-07B4C507F8BE}"/>
              </a:ext>
            </a:extLst>
          </p:cNvPr>
          <p:cNvSpPr txBox="1"/>
          <p:nvPr/>
        </p:nvSpPr>
        <p:spPr>
          <a:xfrm>
            <a:off x="326136" y="388463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pic>
        <p:nvPicPr>
          <p:cNvPr id="15" name="Imagen 14">
            <a:extLst>
              <a:ext uri="{FF2B5EF4-FFF2-40B4-BE49-F238E27FC236}">
                <a16:creationId xmlns:a16="http://schemas.microsoft.com/office/drawing/2014/main" id="{15B70574-1F68-26E8-5699-504E2465A4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763547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521625-9F81-A4F7-D214-D362F3E24525}"/>
            </a:ext>
          </a:extLst>
        </p:cNvPr>
        <p:cNvGrpSpPr/>
        <p:nvPr/>
      </p:nvGrpSpPr>
      <p:grpSpPr>
        <a:xfrm>
          <a:off x="0" y="0"/>
          <a:ext cx="0" cy="0"/>
          <a:chOff x="0" y="0"/>
          <a:chExt cx="0" cy="0"/>
        </a:xfrm>
      </p:grpSpPr>
      <p:sp>
        <p:nvSpPr>
          <p:cNvPr id="6" name="Marcador de fecha 3">
            <a:extLst>
              <a:ext uri="{FF2B5EF4-FFF2-40B4-BE49-F238E27FC236}">
                <a16:creationId xmlns:a16="http://schemas.microsoft.com/office/drawing/2014/main" id="{7AFE29A8-BA78-47E1-F7FB-6D8D77308B7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19B142E2-D0D5-80CF-E5EE-3C2AC534CCBB}"/>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493CBC0C-F980-1E1D-8918-9B48214A6A15}"/>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90BC8E25-6C21-D146-9733-FE985D192A9F}"/>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C1D2015E-DAD5-6FC4-71F2-838633ED32D0}"/>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357C648C-F61B-2C4B-FA70-86A86A825647}"/>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AD4F62AA-9EE9-57E5-62C3-DC38E5B51925}"/>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 name="Google Shape;419;p29">
            <a:extLst>
              <a:ext uri="{FF2B5EF4-FFF2-40B4-BE49-F238E27FC236}">
                <a16:creationId xmlns:a16="http://schemas.microsoft.com/office/drawing/2014/main" id="{661124F0-EF73-1DF1-58B1-22D4919114A9}"/>
              </a:ext>
            </a:extLst>
          </p:cNvPr>
          <p:cNvSpPr txBox="1">
            <a:spLocks/>
          </p:cNvSpPr>
          <p:nvPr/>
        </p:nvSpPr>
        <p:spPr>
          <a:xfrm>
            <a:off x="-1" y="2642616"/>
            <a:ext cx="12192001"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sz="4000" b="1" dirty="0">
                <a:latin typeface="PT Sans Narrow" panose="020B0506020203020204" pitchFamily="34" charset="0"/>
              </a:rPr>
              <a:t>SECRETARÍAS COMUNALES</a:t>
            </a:r>
          </a:p>
        </p:txBody>
      </p:sp>
      <p:pic>
        <p:nvPicPr>
          <p:cNvPr id="5" name="Imagen 4">
            <a:extLst>
              <a:ext uri="{FF2B5EF4-FFF2-40B4-BE49-F238E27FC236}">
                <a16:creationId xmlns:a16="http://schemas.microsoft.com/office/drawing/2014/main" id="{F56AAB15-E401-A82F-0E64-E011B81B12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82982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3"/>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6501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Secretaría</a:t>
            </a:r>
            <a:r>
              <a:rPr lang="en-US" sz="4000" b="1" dirty="0">
                <a:latin typeface="PT Sans Narrow" panose="020B0506020203020204" pitchFamily="34" charset="0"/>
              </a:rPr>
              <a:t> Municipal</a:t>
            </a:r>
          </a:p>
        </p:txBody>
      </p:sp>
      <p:sp>
        <p:nvSpPr>
          <p:cNvPr id="2" name="CuadroTexto 1">
            <a:extLst>
              <a:ext uri="{FF2B5EF4-FFF2-40B4-BE49-F238E27FC236}">
                <a16:creationId xmlns:a16="http://schemas.microsoft.com/office/drawing/2014/main" id="{3F5106AF-B5AC-B7C1-68EA-5803AC94A090}"/>
              </a:ext>
            </a:extLst>
          </p:cNvPr>
          <p:cNvSpPr txBox="1"/>
          <p:nvPr/>
        </p:nvSpPr>
        <p:spPr>
          <a:xfrm>
            <a:off x="96473" y="581524"/>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21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093BD127-83C7-F6C4-779C-B806E914F7FB}"/>
              </a:ext>
            </a:extLst>
          </p:cNvPr>
          <p:cNvSpPr txBox="1"/>
          <p:nvPr/>
        </p:nvSpPr>
        <p:spPr>
          <a:xfrm>
            <a:off x="333755" y="1185533"/>
            <a:ext cx="11519887" cy="3293209"/>
          </a:xfrm>
          <a:prstGeom prst="rect">
            <a:avLst/>
          </a:prstGeom>
          <a:noFill/>
        </p:spPr>
        <p:txBody>
          <a:bodyPr wrap="square">
            <a:spAutoFit/>
          </a:bodyPr>
          <a:lstStyle>
            <a:defPPr>
              <a:defRPr lang="es-CL"/>
            </a:defPPr>
            <a:lvl1pPr algn="just">
              <a:tabLst>
                <a:tab pos="1350645" algn="l"/>
              </a:tabLst>
              <a:defRPr sz="1400">
                <a:effectLst/>
                <a:latin typeface="Aptos Narrow" panose="020B0004020202020204" pitchFamily="34" charset="0"/>
                <a:ea typeface="Times New Roman" panose="02020603050405020304" pitchFamily="18" charset="0"/>
              </a:defRPr>
            </a:lvl1pPr>
          </a:lstStyle>
          <a:p>
            <a:r>
              <a:rPr lang="es-CL" sz="1600" dirty="0">
                <a:latin typeface="Times New Roman" panose="02020603050405020304" pitchFamily="18" charset="0"/>
                <a:cs typeface="Times New Roman" panose="02020603050405020304" pitchFamily="18" charset="0"/>
              </a:rPr>
              <a:t>La Secretaría Municipal estará a cargo de un Secretario Municipal que tendrá </a:t>
            </a:r>
            <a:r>
              <a:rPr lang="es-CL" sz="1600" dirty="0">
                <a:effectLst/>
                <a:latin typeface="Times New Roman" panose="02020603050405020304" pitchFamily="18" charset="0"/>
                <a:cs typeface="Times New Roman" panose="02020603050405020304" pitchFamily="18" charset="0"/>
              </a:rPr>
              <a:t>entre otras, </a:t>
            </a:r>
            <a:r>
              <a:rPr lang="es-CL" sz="1600" dirty="0">
                <a:latin typeface="Times New Roman" panose="02020603050405020304" pitchFamily="18" charset="0"/>
                <a:cs typeface="Times New Roman" panose="02020603050405020304" pitchFamily="18" charset="0"/>
              </a:rPr>
              <a:t>las siguientes funciones:</a:t>
            </a:r>
          </a:p>
          <a:p>
            <a:endParaRPr lang="es-CL" sz="1600" dirty="0">
              <a:latin typeface="Times New Roman" panose="02020603050405020304" pitchFamily="18" charset="0"/>
              <a:cs typeface="Times New Roman" panose="02020603050405020304" pitchFamily="18" charset="0"/>
            </a:endParaRP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Dirigir las actividades de Secretaría Administrativa del Alcalde y del Concejo Municipal</a:t>
            </a: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Desempeñarse como Ministro de Fe   en todas las actuaciones municipales, pudiendo para estos efectos solicitar la designación de  funcionarios municipales que desempeñen tales funciones. En el ejercicio de esta función corresponderá al Secretario Municipal evaluar periódicamente  el desempeño de los funcionarios designados como Ministros de Fe y requerir al Alcalde dejar sin efecto la nominación cuando correspondiere.</a:t>
            </a: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Recibir, mantener y tramitar, cuando corresponda, la declaración de intereses establecida en la Ley Nº18.575, para lo cual coordinará con las unidades de Administración Municipal y Recursos Humanos, su participación en el proceso, mediante un reglamento expedido al efecto.</a:t>
            </a: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Llevar el Registro Municipal a que se refiere la Ley 19418 sobre Juntas de Vecinos y demás Organizaciones Comunitarias</a:t>
            </a: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Actuar como Ministro de Fe para los efectos establecidos en el Artículo 177º inciso segundo del Código del Trabajo</a:t>
            </a:r>
          </a:p>
          <a:p>
            <a:pPr marL="342900" indent="-342900">
              <a:buFont typeface="+mj-lt"/>
              <a:buAutoNum type="alphaLcParenR"/>
            </a:pPr>
            <a:r>
              <a:rPr lang="es-CL" sz="1600" dirty="0">
                <a:latin typeface="Times New Roman" panose="02020603050405020304" pitchFamily="18" charset="0"/>
                <a:cs typeface="Times New Roman" panose="02020603050405020304" pitchFamily="18" charset="0"/>
              </a:rPr>
              <a:t>Las demás funciones que el ordenamiento jurídico le señale.</a:t>
            </a:r>
          </a:p>
        </p:txBody>
      </p:sp>
      <p:graphicFrame>
        <p:nvGraphicFramePr>
          <p:cNvPr id="10" name="Tabla 9">
            <a:extLst>
              <a:ext uri="{FF2B5EF4-FFF2-40B4-BE49-F238E27FC236}">
                <a16:creationId xmlns:a16="http://schemas.microsoft.com/office/drawing/2014/main" id="{1949555F-2328-36C8-99D6-9D7176047C8F}"/>
              </a:ext>
            </a:extLst>
          </p:cNvPr>
          <p:cNvGraphicFramePr>
            <a:graphicFrameLocks noGrp="1"/>
          </p:cNvGraphicFramePr>
          <p:nvPr>
            <p:extLst>
              <p:ext uri="{D42A27DB-BD31-4B8C-83A1-F6EECF244321}">
                <p14:modId xmlns:p14="http://schemas.microsoft.com/office/powerpoint/2010/main" val="831415260"/>
              </p:ext>
            </p:extLst>
          </p:nvPr>
        </p:nvGraphicFramePr>
        <p:xfrm>
          <a:off x="447057" y="5268935"/>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Gestión Administrativa</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Gestión vecinal y comunitaria</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Gestión Institucional</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sp>
        <p:nvSpPr>
          <p:cNvPr id="14" name="CuadroTexto 13">
            <a:extLst>
              <a:ext uri="{FF2B5EF4-FFF2-40B4-BE49-F238E27FC236}">
                <a16:creationId xmlns:a16="http://schemas.microsoft.com/office/drawing/2014/main" id="{A7C879CE-7EAB-E1D1-A1D1-19A02A2DADE5}"/>
              </a:ext>
            </a:extLst>
          </p:cNvPr>
          <p:cNvSpPr txBox="1"/>
          <p:nvPr/>
        </p:nvSpPr>
        <p:spPr>
          <a:xfrm>
            <a:off x="333755" y="4537697"/>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pic>
        <p:nvPicPr>
          <p:cNvPr id="15" name="Imagen 14">
            <a:extLst>
              <a:ext uri="{FF2B5EF4-FFF2-40B4-BE49-F238E27FC236}">
                <a16:creationId xmlns:a16="http://schemas.microsoft.com/office/drawing/2014/main" id="{3AAB8152-FD48-47F9-016F-F7A8F487A3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1717752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637309"/>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Secretaría</a:t>
            </a:r>
            <a:r>
              <a:rPr lang="en-US" sz="4000" b="1" dirty="0">
                <a:latin typeface="PT Sans Narrow" panose="020B0506020203020204" pitchFamily="34" charset="0"/>
              </a:rPr>
              <a:t> </a:t>
            </a:r>
            <a:r>
              <a:rPr lang="en-US" sz="4000" b="1" dirty="0" err="1">
                <a:latin typeface="PT Sans Narrow" panose="020B0506020203020204" pitchFamily="34" charset="0"/>
              </a:rPr>
              <a:t>Comunal</a:t>
            </a:r>
            <a:r>
              <a:rPr lang="en-US" sz="4000" b="1" dirty="0">
                <a:latin typeface="PT Sans Narrow" panose="020B0506020203020204" pitchFamily="34" charset="0"/>
              </a:rPr>
              <a:t> de </a:t>
            </a:r>
            <a:r>
              <a:rPr lang="en-US" sz="4000" b="1" dirty="0" err="1">
                <a:latin typeface="PT Sans Narrow" panose="020B0506020203020204" pitchFamily="34" charset="0"/>
              </a:rPr>
              <a:t>Planificación</a:t>
            </a:r>
            <a:endParaRPr lang="en-US" sz="4000" b="1" dirty="0">
              <a:latin typeface="PT Sans Narrow" panose="020B0506020203020204" pitchFamily="34" charset="0"/>
            </a:endParaRPr>
          </a:p>
        </p:txBody>
      </p:sp>
      <p:sp>
        <p:nvSpPr>
          <p:cNvPr id="2" name="CuadroTexto 1">
            <a:extLst>
              <a:ext uri="{FF2B5EF4-FFF2-40B4-BE49-F238E27FC236}">
                <a16:creationId xmlns:a16="http://schemas.microsoft.com/office/drawing/2014/main" id="{C3C2813C-A69A-5164-6CFA-D5373689171F}"/>
              </a:ext>
            </a:extLst>
          </p:cNvPr>
          <p:cNvSpPr txBox="1"/>
          <p:nvPr/>
        </p:nvSpPr>
        <p:spPr>
          <a:xfrm>
            <a:off x="-2447" y="637309"/>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26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73CBDCF0-7455-F357-37BF-20B0CF519D8D}"/>
              </a:ext>
            </a:extLst>
          </p:cNvPr>
          <p:cNvSpPr txBox="1"/>
          <p:nvPr/>
        </p:nvSpPr>
        <p:spPr>
          <a:xfrm>
            <a:off x="401468" y="1057012"/>
            <a:ext cx="11166949" cy="3785652"/>
          </a:xfrm>
          <a:prstGeom prst="rect">
            <a:avLst/>
          </a:prstGeom>
          <a:noFill/>
        </p:spPr>
        <p:txBody>
          <a:bodyPr wrap="square">
            <a:spAutoFit/>
          </a:bodyPr>
          <a:lstStyle/>
          <a:p>
            <a:pPr algn="just">
              <a:tabLst>
                <a:tab pos="135064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La Secretaría Comunal de Planificación es una unidad técnica asesora del Alcalde y del Concejo en la elaboración de la estrategia municipal, como asimismo en la definición de las políticas y en la elaboración, coordinación y evaluación de los planes, programas y proyectos de desarrollo Comunal.</a:t>
            </a:r>
          </a:p>
          <a:p>
            <a:pPr algn="just">
              <a:tabLst>
                <a:tab pos="1350645" algn="l"/>
              </a:tabLst>
            </a:pP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tabLst>
                <a:tab pos="1350645" algn="l"/>
              </a:tabLst>
            </a:pPr>
            <a:r>
              <a:rPr lang="es-CL" sz="1600" b="1" dirty="0">
                <a:effectLst/>
                <a:latin typeface="Times New Roman" panose="02020603050405020304" pitchFamily="18" charset="0"/>
                <a:ea typeface="Times New Roman" panose="02020603050405020304" pitchFamily="18" charset="0"/>
                <a:cs typeface="Times New Roman" panose="02020603050405020304" pitchFamily="18" charset="0"/>
              </a:rPr>
              <a:t>Artículo  27º.-   </a:t>
            </a: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La Secretaría Comunal de Planificación tendrá  entre otras, las siguientes  funciones:</a:t>
            </a:r>
          </a:p>
          <a:p>
            <a:pPr algn="just">
              <a:tabLst>
                <a:tab pos="1350645" algn="l"/>
              </a:tabLst>
            </a:pP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buFont typeface="+mj-lt"/>
              <a:buAutoNum type="alphaLcParenR"/>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Servir de Secretaría permanente del Alcalde y del Concejo en la formulación de la estrategia municipal, como asimismo de las políticas, planes, programas y proyectos de desarrollo de la comuna;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buFont typeface="+mj-lt"/>
              <a:buAutoNum type="alphaLcParenR"/>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Asesorar al Alcalde en la elaboración de los proyectos del Plan Comunal de Desarrollo y del Presupuesto Municipal;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buFont typeface="+mj-lt"/>
              <a:buAutoNum type="alphaLcParenR"/>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Evaluar el cumplimiento de los planes, programas, proyectos, inversiones y el Presupuesto Municipal e informar sobre estas materias al Alcalde y al Concejo, a lo menos semestralmente;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buFont typeface="+mj-lt"/>
              <a:buAutoNum type="alphaLcParenR"/>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Efectuar análisis y evaluación permanentes de la situación de desarrollo de la comuna, con énfasis de los aspectos sociales y territoriales;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buFont typeface="+mj-lt"/>
              <a:buAutoNum type="alphaLcParenR"/>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Elaborar las bases generales y específicas, según corresponda, para los llamados a licitación, públicas o privadas, previo informe de la unidad competente, de conformidad con los criterios e instrucciones establecidos en el reglamento municipal respectivo;  </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75276CEE-2F72-67AC-A40A-545D82D517E8}"/>
              </a:ext>
            </a:extLst>
          </p:cNvPr>
          <p:cNvSpPr txBox="1"/>
          <p:nvPr/>
        </p:nvSpPr>
        <p:spPr>
          <a:xfrm>
            <a:off x="242446" y="515894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48B7D18B-AFE3-3BD1-06E5-815ADEB3FF91}"/>
              </a:ext>
            </a:extLst>
          </p:cNvPr>
          <p:cNvGraphicFramePr>
            <a:graphicFrameLocks noGrp="1"/>
          </p:cNvGraphicFramePr>
          <p:nvPr>
            <p:extLst>
              <p:ext uri="{D42A27DB-BD31-4B8C-83A1-F6EECF244321}">
                <p14:modId xmlns:p14="http://schemas.microsoft.com/office/powerpoint/2010/main" val="1872966656"/>
              </p:ext>
            </p:extLst>
          </p:nvPr>
        </p:nvGraphicFramePr>
        <p:xfrm>
          <a:off x="401468" y="570315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Planificación Financiera</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Estudios, Proyectos y Financiamiento</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Asesor Urbanista</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5" name="Imagen 14">
            <a:extLst>
              <a:ext uri="{FF2B5EF4-FFF2-40B4-BE49-F238E27FC236}">
                <a16:creationId xmlns:a16="http://schemas.microsoft.com/office/drawing/2014/main" id="{001523A0-5C58-E410-BB17-F512CB34E9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30115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3BA7D-3C05-1866-C0C2-3566AE23874D}"/>
            </a:ext>
          </a:extLst>
        </p:cNvPr>
        <p:cNvGrpSpPr/>
        <p:nvPr/>
      </p:nvGrpSpPr>
      <p:grpSpPr>
        <a:xfrm>
          <a:off x="0" y="0"/>
          <a:ext cx="0" cy="0"/>
          <a:chOff x="0" y="0"/>
          <a:chExt cx="0" cy="0"/>
        </a:xfrm>
      </p:grpSpPr>
      <p:sp>
        <p:nvSpPr>
          <p:cNvPr id="6" name="Marcador de fecha 3">
            <a:extLst>
              <a:ext uri="{FF2B5EF4-FFF2-40B4-BE49-F238E27FC236}">
                <a16:creationId xmlns:a16="http://schemas.microsoft.com/office/drawing/2014/main" id="{56238AF2-45DB-7B67-D6CA-C31AD1BD7C73}"/>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ADDC58E4-11C1-4DD6-D6D7-44D8EAC92F9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244E111C-37C1-8ED5-84D7-56D2B3643E65}"/>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AFD53BF5-CD5F-CA83-E727-1E646BF19DA6}"/>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70DBA305-DE51-3178-2452-24B76BEC715B}"/>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9260DA0E-F3AD-CAE4-CA67-226F182BF3FE}"/>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CB0F8200-FE24-5F86-AC77-CB5B334B1FC9}"/>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3" name="Google Shape;419;p29">
            <a:extLst>
              <a:ext uri="{FF2B5EF4-FFF2-40B4-BE49-F238E27FC236}">
                <a16:creationId xmlns:a16="http://schemas.microsoft.com/office/drawing/2014/main" id="{FA957A84-45FF-F7CC-5041-69EDC2F0BE1F}"/>
              </a:ext>
            </a:extLst>
          </p:cNvPr>
          <p:cNvSpPr txBox="1">
            <a:spLocks/>
          </p:cNvSpPr>
          <p:nvPr/>
        </p:nvSpPr>
        <p:spPr>
          <a:xfrm>
            <a:off x="-1" y="2642616"/>
            <a:ext cx="12192001" cy="958178"/>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sz="4000" b="1" dirty="0">
                <a:latin typeface="PT Sans Narrow" panose="020B0506020203020204" pitchFamily="34" charset="0"/>
              </a:rPr>
              <a:t>DIRECCIONES DE ASESORÍA A LA GESTIÓN</a:t>
            </a:r>
          </a:p>
        </p:txBody>
      </p:sp>
      <p:pic>
        <p:nvPicPr>
          <p:cNvPr id="4" name="Imagen 3">
            <a:extLst>
              <a:ext uri="{FF2B5EF4-FFF2-40B4-BE49-F238E27FC236}">
                <a16:creationId xmlns:a16="http://schemas.microsoft.com/office/drawing/2014/main" id="{2E83A9CD-2319-E8E2-86FF-3BCD7643F1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2822732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fecha 3">
            <a:extLst>
              <a:ext uri="{FF2B5EF4-FFF2-40B4-BE49-F238E27FC236}">
                <a16:creationId xmlns:a16="http://schemas.microsoft.com/office/drawing/2014/main" id="{C75A4D46-1E3B-4B2C-9D42-CF1B87FAAEFF}"/>
              </a:ext>
            </a:extLst>
          </p:cNvPr>
          <p:cNvSpPr>
            <a:spLocks noGrp="1"/>
          </p:cNvSpPr>
          <p:nvPr>
            <p:ph type="dt" sz="half" idx="10"/>
          </p:nvPr>
        </p:nvSpPr>
        <p:spPr>
          <a:xfrm>
            <a:off x="838200" y="6497756"/>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Municipalidad de Puente Alto</a:t>
            </a:r>
          </a:p>
        </p:txBody>
      </p:sp>
      <p:sp>
        <p:nvSpPr>
          <p:cNvPr id="7" name="Marcador de pie de página 4">
            <a:extLst>
              <a:ext uri="{FF2B5EF4-FFF2-40B4-BE49-F238E27FC236}">
                <a16:creationId xmlns:a16="http://schemas.microsoft.com/office/drawing/2014/main" id="{D0C6FA8A-07A3-48E4-A278-DCD4E73ACFCA}"/>
              </a:ext>
            </a:extLst>
          </p:cNvPr>
          <p:cNvSpPr>
            <a:spLocks noGrp="1"/>
          </p:cNvSpPr>
          <p:nvPr>
            <p:ph type="ftr" sz="quarter" idx="11"/>
          </p:nvPr>
        </p:nvSpPr>
        <p:spPr>
          <a:xfrm>
            <a:off x="4038600" y="6497756"/>
            <a:ext cx="41148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Estructura Orgánica Municipal</a:t>
            </a:r>
          </a:p>
        </p:txBody>
      </p:sp>
      <p:sp>
        <p:nvSpPr>
          <p:cNvPr id="8" name="Marcador de número de diapositiva 5">
            <a:extLst>
              <a:ext uri="{FF2B5EF4-FFF2-40B4-BE49-F238E27FC236}">
                <a16:creationId xmlns:a16="http://schemas.microsoft.com/office/drawing/2014/main" id="{A484FE00-9EFC-4677-BC4D-F058A7D29A4F}"/>
              </a:ext>
            </a:extLst>
          </p:cNvPr>
          <p:cNvSpPr>
            <a:spLocks noGrp="1"/>
          </p:cNvSpPr>
          <p:nvPr>
            <p:ph type="sldNum" sz="quarter" idx="12"/>
          </p:nvPr>
        </p:nvSpPr>
        <p:spPr>
          <a:xfrm>
            <a:off x="8610600" y="6497756"/>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FA18BC-4586-4F56-9C7A-C005AD909BF2}" type="slidenum">
              <a:rPr kumimoji="0" lang="es-CL"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s-CL"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1" name="Botón de acción: ir a inicio 10">
            <a:hlinkClick r:id="" action="ppaction://hlinkshowjump?jump=firstslide" highlightClick="1"/>
            <a:extLst>
              <a:ext uri="{FF2B5EF4-FFF2-40B4-BE49-F238E27FC236}">
                <a16:creationId xmlns:a16="http://schemas.microsoft.com/office/drawing/2014/main" id="{D01D1B60-C977-4D62-9021-6938FEF96B43}"/>
              </a:ext>
            </a:extLst>
          </p:cNvPr>
          <p:cNvSpPr/>
          <p:nvPr/>
        </p:nvSpPr>
        <p:spPr>
          <a:xfrm>
            <a:off x="11283191" y="46343"/>
            <a:ext cx="285226" cy="272438"/>
          </a:xfrm>
          <a:prstGeom prst="actionButtonHome">
            <a:avLst/>
          </a:prstGeom>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Botón de acción: ir hacia delante o siguiente 11">
            <a:hlinkClick r:id="" action="ppaction://hlinkshowjump?jump=nextslide" highlightClick="1"/>
            <a:extLst>
              <a:ext uri="{FF2B5EF4-FFF2-40B4-BE49-F238E27FC236}">
                <a16:creationId xmlns:a16="http://schemas.microsoft.com/office/drawing/2014/main" id="{B69895F4-2F33-42B1-87F1-F002B6CEEA55}"/>
              </a:ext>
            </a:extLst>
          </p:cNvPr>
          <p:cNvSpPr/>
          <p:nvPr/>
        </p:nvSpPr>
        <p:spPr>
          <a:xfrm>
            <a:off x="11568417" y="46343"/>
            <a:ext cx="285226" cy="272438"/>
          </a:xfrm>
          <a:prstGeom prst="actionButtonForwardNex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Botón de acción: ir hacia atrás o anterior 12">
            <a:hlinkClick r:id="" action="ppaction://hlinkshowjump?jump=previousslide" highlightClick="1"/>
            <a:extLst>
              <a:ext uri="{FF2B5EF4-FFF2-40B4-BE49-F238E27FC236}">
                <a16:creationId xmlns:a16="http://schemas.microsoft.com/office/drawing/2014/main" id="{44C55D12-F8B8-4174-8ACC-A1453D306618}"/>
              </a:ext>
            </a:extLst>
          </p:cNvPr>
          <p:cNvSpPr/>
          <p:nvPr/>
        </p:nvSpPr>
        <p:spPr>
          <a:xfrm>
            <a:off x="11025188" y="46343"/>
            <a:ext cx="258003" cy="272438"/>
          </a:xfrm>
          <a:prstGeom prst="actionButtonBackPrevious">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ángulo 23">
            <a:extLst>
              <a:ext uri="{FF2B5EF4-FFF2-40B4-BE49-F238E27FC236}">
                <a16:creationId xmlns:a16="http://schemas.microsoft.com/office/drawing/2014/main" id="{83994FE6-46D7-4FBD-91CC-E12E90655766}"/>
              </a:ext>
            </a:extLst>
          </p:cNvPr>
          <p:cNvSpPr/>
          <p:nvPr/>
        </p:nvSpPr>
        <p:spPr>
          <a:xfrm>
            <a:off x="0" y="1057012"/>
            <a:ext cx="192947" cy="5800987"/>
          </a:xfrm>
          <a:prstGeom prst="rect">
            <a:avLst/>
          </a:prstGeom>
          <a:solidFill>
            <a:schemeClr val="accent1">
              <a:lumMod val="60000"/>
              <a:lumOff val="40000"/>
              <a:alpha val="12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28" name="Google Shape;419;p29">
            <a:extLst>
              <a:ext uri="{FF2B5EF4-FFF2-40B4-BE49-F238E27FC236}">
                <a16:creationId xmlns:a16="http://schemas.microsoft.com/office/drawing/2014/main" id="{FBD9943E-9F01-4E7D-931C-FEAFB46FD35B}"/>
              </a:ext>
            </a:extLst>
          </p:cNvPr>
          <p:cNvSpPr txBox="1">
            <a:spLocks/>
          </p:cNvSpPr>
          <p:nvPr/>
        </p:nvSpPr>
        <p:spPr>
          <a:xfrm>
            <a:off x="0" y="0"/>
            <a:ext cx="11025188" cy="706582"/>
          </a:xfrm>
          <a:prstGeom prst="rect">
            <a:avLst/>
          </a:prstGeom>
        </p:spPr>
        <p:txBody>
          <a:bodyPr spcFirstLastPara="1" vert="horz" wrap="square" lIns="121900" tIns="121900" rIns="121900" bIns="121900" rtlCol="0" anchor="t" anchorCtr="0">
            <a:noAutofit/>
          </a:bodyPr>
          <a:lstStyle>
            <a:lvl1pPr algn="ctr" defTabSz="914377"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0"/>
              </a:spcBef>
            </a:pPr>
            <a:r>
              <a:rPr lang="en-US" sz="4000" b="1" dirty="0" err="1">
                <a:latin typeface="PT Sans Narrow" panose="020B0506020203020204" pitchFamily="34" charset="0"/>
              </a:rPr>
              <a:t>Dirección</a:t>
            </a:r>
            <a:r>
              <a:rPr lang="en-US" sz="4000" b="1" dirty="0">
                <a:latin typeface="PT Sans Narrow" panose="020B0506020203020204" pitchFamily="34" charset="0"/>
              </a:rPr>
              <a:t> de Control</a:t>
            </a:r>
          </a:p>
        </p:txBody>
      </p:sp>
      <p:sp>
        <p:nvSpPr>
          <p:cNvPr id="2" name="CuadroTexto 1">
            <a:extLst>
              <a:ext uri="{FF2B5EF4-FFF2-40B4-BE49-F238E27FC236}">
                <a16:creationId xmlns:a16="http://schemas.microsoft.com/office/drawing/2014/main" id="{0109C620-58BF-28F7-B163-39E2D8E13FBC}"/>
              </a:ext>
            </a:extLst>
          </p:cNvPr>
          <p:cNvSpPr txBox="1"/>
          <p:nvPr/>
        </p:nvSpPr>
        <p:spPr>
          <a:xfrm>
            <a:off x="0" y="627244"/>
            <a:ext cx="7167694"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Artículo 34 del reglamento 33</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sp>
        <p:nvSpPr>
          <p:cNvPr id="4" name="CuadroTexto 3">
            <a:extLst>
              <a:ext uri="{FF2B5EF4-FFF2-40B4-BE49-F238E27FC236}">
                <a16:creationId xmlns:a16="http://schemas.microsoft.com/office/drawing/2014/main" id="{F64F5832-BD8F-3356-8121-D41FE576EF37}"/>
              </a:ext>
            </a:extLst>
          </p:cNvPr>
          <p:cNvSpPr txBox="1"/>
          <p:nvPr/>
        </p:nvSpPr>
        <p:spPr>
          <a:xfrm>
            <a:off x="316992" y="1445242"/>
            <a:ext cx="11344322" cy="1631216"/>
          </a:xfrm>
          <a:prstGeom prst="rect">
            <a:avLst/>
          </a:prstGeom>
          <a:noFill/>
        </p:spPr>
        <p:txBody>
          <a:bodyPr wrap="square">
            <a:spAutoFit/>
          </a:bodyPr>
          <a:lstStyle/>
          <a:p>
            <a:pPr algn="just">
              <a:spcBef>
                <a:spcPts val="1200"/>
              </a:spcBef>
              <a:spcAft>
                <a:spcPts val="1200"/>
              </a:spcAft>
              <a:tabLst>
                <a:tab pos="1350645" algn="l"/>
              </a:tabLst>
            </a:pPr>
            <a:r>
              <a:rPr lang="es-CL" sz="1600" dirty="0">
                <a:effectLst/>
                <a:latin typeface="Times New Roman" panose="02020603050405020304" pitchFamily="18" charset="0"/>
                <a:ea typeface="Times New Roman" panose="02020603050405020304" pitchFamily="18" charset="0"/>
                <a:cs typeface="Times New Roman" panose="02020603050405020304" pitchFamily="18" charset="0"/>
              </a:rPr>
              <a:t>La Dirección de Control tendrá como objetivo apoyar la gestión del Municipio y procurar, en la medida de lo posible, la máxima eficiencia administrativa interna de la Municipalidad en el marco de las normas legales vigentes.</a:t>
            </a:r>
          </a:p>
          <a:p>
            <a:pPr algn="just">
              <a:spcBef>
                <a:spcPts val="1200"/>
              </a:spcBef>
              <a:spcAft>
                <a:spcPts val="1200"/>
              </a:spcAft>
              <a:tabLst>
                <a:tab pos="1350645" algn="l"/>
              </a:tabLst>
            </a:pPr>
            <a:r>
              <a:rPr lang="es-ES" sz="1600" dirty="0">
                <a:effectLst/>
                <a:latin typeface="Times New Roman" panose="02020603050405020304" pitchFamily="18" charset="0"/>
                <a:ea typeface="Times New Roman" panose="02020603050405020304" pitchFamily="18" charset="0"/>
                <a:cs typeface="Times New Roman" panose="02020603050405020304" pitchFamily="18" charset="0"/>
              </a:rPr>
              <a:t>Los funcionarios Municipales estarán obligados a facilitar el cumplimiento de los fines de esta Dirección. Cualquier traba a su gestión fiscalizadora será considerada como falta grave para los efectos de la responsabilidad administrativa correspondiente. En todo caso, ésta deberá atenerse a las instrucciones de orden técnico que imparta a Contraloría General de la República.</a:t>
            </a:r>
            <a:endParaRPr lang="es-C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5E698B01-C34B-8B5A-98E6-B0DBD506BC45}"/>
              </a:ext>
            </a:extLst>
          </p:cNvPr>
          <p:cNvSpPr txBox="1"/>
          <p:nvPr/>
        </p:nvSpPr>
        <p:spPr>
          <a:xfrm>
            <a:off x="316992" y="4381706"/>
            <a:ext cx="2316480" cy="363369"/>
          </a:xfrm>
          <a:prstGeom prst="rect">
            <a:avLst/>
          </a:prstGeom>
          <a:noFill/>
        </p:spPr>
        <p:txBody>
          <a:bodyPr wrap="square">
            <a:spAutoFit/>
          </a:bodyPr>
          <a:lstStyle/>
          <a:p>
            <a:pPr marL="79375" marR="81915" indent="3810" algn="just" eaLnBrk="0" hangingPunct="0">
              <a:lnSpc>
                <a:spcPct val="102000"/>
              </a:lnSpc>
              <a:spcBef>
                <a:spcPts val="5"/>
              </a:spcBef>
              <a:spcAft>
                <a:spcPts val="0"/>
              </a:spcAft>
            </a:pPr>
            <a:r>
              <a:rPr lang="es-ES" dirty="0">
                <a:effectLst/>
                <a:latin typeface="PT Sans Narrow" panose="020B0506020203020204" pitchFamily="34" charset="0"/>
                <a:ea typeface="Times New Roman" panose="02020603050405020304" pitchFamily="18" charset="0"/>
                <a:cs typeface="Courier New" panose="02070309020205020404" pitchFamily="49" charset="0"/>
              </a:rPr>
              <a:t>Dependencias:</a:t>
            </a:r>
            <a:endParaRPr lang="es-CL" dirty="0">
              <a:effectLst/>
              <a:latin typeface="PT Sans Narrow" panose="020B0506020203020204" pitchFamily="34" charset="0"/>
              <a:ea typeface="Times New Roman" panose="02020603050405020304" pitchFamily="18" charset="0"/>
              <a:cs typeface="Courier New" panose="02070309020205020404" pitchFamily="49" charset="0"/>
            </a:endParaRPr>
          </a:p>
        </p:txBody>
      </p:sp>
      <p:graphicFrame>
        <p:nvGraphicFramePr>
          <p:cNvPr id="9" name="Tabla 8">
            <a:extLst>
              <a:ext uri="{FF2B5EF4-FFF2-40B4-BE49-F238E27FC236}">
                <a16:creationId xmlns:a16="http://schemas.microsoft.com/office/drawing/2014/main" id="{D3E5EEB6-16CD-C8F2-A423-4E3FFC3CBD03}"/>
              </a:ext>
            </a:extLst>
          </p:cNvPr>
          <p:cNvGraphicFramePr>
            <a:graphicFrameLocks noGrp="1"/>
          </p:cNvGraphicFramePr>
          <p:nvPr>
            <p:extLst>
              <p:ext uri="{D42A27DB-BD31-4B8C-83A1-F6EECF244321}">
                <p14:modId xmlns:p14="http://schemas.microsoft.com/office/powerpoint/2010/main" val="954377269"/>
              </p:ext>
            </p:extLst>
          </p:nvPr>
        </p:nvGraphicFramePr>
        <p:xfrm>
          <a:off x="476014" y="4925910"/>
          <a:ext cx="5168852" cy="695505"/>
        </p:xfrm>
        <a:graphic>
          <a:graphicData uri="http://schemas.openxmlformats.org/drawingml/2006/table">
            <a:tbl>
              <a:tblPr>
                <a:tableStyleId>{5C22544A-7EE6-4342-B048-85BDC9FD1C3A}</a:tableStyleId>
              </a:tblPr>
              <a:tblGrid>
                <a:gridCol w="5168852">
                  <a:extLst>
                    <a:ext uri="{9D8B030D-6E8A-4147-A177-3AD203B41FA5}">
                      <a16:colId xmlns:a16="http://schemas.microsoft.com/office/drawing/2014/main" val="1464135887"/>
                    </a:ext>
                  </a:extLst>
                </a:gridCol>
              </a:tblGrid>
              <a:tr h="231835">
                <a:tc>
                  <a:txBody>
                    <a:bodyPr/>
                    <a:lstStyle/>
                    <a:p>
                      <a:pPr algn="l" fontAlgn="ctr"/>
                      <a:r>
                        <a:rPr lang="es-ES" sz="1200" u="none" strike="noStrike" dirty="0">
                          <a:effectLst/>
                          <a:latin typeface="Aptos Narrow" panose="020B0004020202020204" pitchFamily="34" charset="0"/>
                        </a:rPr>
                        <a:t>Departamento de Control Administrativo</a:t>
                      </a:r>
                      <a:endParaRPr lang="es-ES"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2488400583"/>
                  </a:ext>
                </a:extLst>
              </a:tr>
              <a:tr h="231835">
                <a:tc>
                  <a:txBody>
                    <a:bodyPr/>
                    <a:lstStyle/>
                    <a:p>
                      <a:pPr algn="l" fontAlgn="ctr"/>
                      <a:r>
                        <a:rPr lang="es-CL" sz="1200" u="none" strike="noStrike" dirty="0">
                          <a:effectLst/>
                          <a:latin typeface="Aptos Narrow" panose="020B0004020202020204" pitchFamily="34" charset="0"/>
                        </a:rPr>
                        <a:t>Departamento de Control Presupuestario</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628148419"/>
                  </a:ext>
                </a:extLst>
              </a:tr>
              <a:tr h="231835">
                <a:tc>
                  <a:txBody>
                    <a:bodyPr/>
                    <a:lstStyle/>
                    <a:p>
                      <a:pPr algn="l" fontAlgn="ctr"/>
                      <a:r>
                        <a:rPr lang="es-CL" sz="1200" u="none" strike="noStrike" dirty="0">
                          <a:effectLst/>
                          <a:latin typeface="Aptos Narrow" panose="020B0004020202020204" pitchFamily="34" charset="0"/>
                        </a:rPr>
                        <a:t>Departamento de Auditoría Operativa</a:t>
                      </a:r>
                      <a:endParaRPr lang="es-CL" sz="1200" b="0" i="0" u="none" strike="noStrike" dirty="0">
                        <a:solidFill>
                          <a:srgbClr val="000000"/>
                        </a:solidFill>
                        <a:effectLst/>
                        <a:latin typeface="Aptos Narrow" panose="020B0004020202020204" pitchFamily="34" charset="0"/>
                      </a:endParaRPr>
                    </a:p>
                  </a:txBody>
                  <a:tcPr marL="9525" marR="9525" marT="9525" marB="0" anchor="ctr"/>
                </a:tc>
                <a:extLst>
                  <a:ext uri="{0D108BD9-81ED-4DB2-BD59-A6C34878D82A}">
                    <a16:rowId xmlns:a16="http://schemas.microsoft.com/office/drawing/2014/main" val="1512867433"/>
                  </a:ext>
                </a:extLst>
              </a:tr>
            </a:tbl>
          </a:graphicData>
        </a:graphic>
      </p:graphicFrame>
      <p:pic>
        <p:nvPicPr>
          <p:cNvPr id="10" name="Imagen 9">
            <a:extLst>
              <a:ext uri="{FF2B5EF4-FFF2-40B4-BE49-F238E27FC236}">
                <a16:creationId xmlns:a16="http://schemas.microsoft.com/office/drawing/2014/main" id="{19418909-63F7-986F-7C2F-5ED72930FB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1640" y="6076910"/>
            <a:ext cx="1890360" cy="537820"/>
          </a:xfrm>
          <a:prstGeom prst="rect">
            <a:avLst/>
          </a:prstGeom>
        </p:spPr>
      </p:pic>
    </p:spTree>
    <p:extLst>
      <p:ext uri="{BB962C8B-B14F-4D97-AF65-F5344CB8AC3E}">
        <p14:creationId xmlns:p14="http://schemas.microsoft.com/office/powerpoint/2010/main" val="33662871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3297</Words>
  <Application>Microsoft Office PowerPoint</Application>
  <PresentationFormat>Panorámica</PresentationFormat>
  <Paragraphs>290</Paragraphs>
  <Slides>25</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Aptos Narrow</vt:lpstr>
      <vt:lpstr>Arial</vt:lpstr>
      <vt:lpstr>Calibri</vt:lpstr>
      <vt:lpstr>Calibri Light</vt:lpstr>
      <vt:lpstr>PT Sans Narrow</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Jose Luis Jimenez</dc:creator>
  <cp:lastModifiedBy>Jose Luis Jimenez</cp:lastModifiedBy>
  <cp:revision>2</cp:revision>
  <dcterms:created xsi:type="dcterms:W3CDTF">2024-12-19T19:22:25Z</dcterms:created>
  <dcterms:modified xsi:type="dcterms:W3CDTF">2024-12-19T20:55:13Z</dcterms:modified>
</cp:coreProperties>
</file>